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0" r:id="rId7"/>
    <p:sldId id="301" r:id="rId8"/>
    <p:sldId id="302" r:id="rId9"/>
    <p:sldId id="309" r:id="rId10"/>
    <p:sldId id="263" r:id="rId11"/>
    <p:sldId id="270" r:id="rId12"/>
    <p:sldId id="272" r:id="rId13"/>
    <p:sldId id="271" r:id="rId14"/>
    <p:sldId id="273" r:id="rId15"/>
    <p:sldId id="287" r:id="rId16"/>
    <p:sldId id="288" r:id="rId17"/>
    <p:sldId id="278" r:id="rId18"/>
    <p:sldId id="289" r:id="rId19"/>
    <p:sldId id="265" r:id="rId20"/>
    <p:sldId id="266" r:id="rId21"/>
    <p:sldId id="310" r:id="rId22"/>
    <p:sldId id="311" r:id="rId23"/>
    <p:sldId id="279" r:id="rId24"/>
    <p:sldId id="280" r:id="rId25"/>
    <p:sldId id="281" r:id="rId26"/>
    <p:sldId id="290" r:id="rId27"/>
    <p:sldId id="303" r:id="rId28"/>
    <p:sldId id="304" r:id="rId29"/>
    <p:sldId id="305" r:id="rId30"/>
    <p:sldId id="306" r:id="rId31"/>
    <p:sldId id="282" r:id="rId32"/>
    <p:sldId id="307" r:id="rId33"/>
    <p:sldId id="308" r:id="rId34"/>
    <p:sldId id="283" r:id="rId35"/>
    <p:sldId id="286" r:id="rId36"/>
    <p:sldId id="277" r:id="rId37"/>
    <p:sldId id="312" r:id="rId38"/>
    <p:sldId id="313" r:id="rId39"/>
    <p:sldId id="314" r:id="rId40"/>
    <p:sldId id="285" r:id="rId41"/>
    <p:sldId id="294" r:id="rId42"/>
    <p:sldId id="284" r:id="rId43"/>
    <p:sldId id="292" r:id="rId44"/>
    <p:sldId id="293" r:id="rId45"/>
    <p:sldId id="297" r:id="rId46"/>
    <p:sldId id="300" r:id="rId47"/>
    <p:sldId id="299" r:id="rId48"/>
    <p:sldId id="298" r:id="rId49"/>
    <p:sldId id="295" r:id="rId50"/>
    <p:sldId id="296" r:id="rId5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  <a:srgbClr val="034555"/>
    <a:srgbClr val="929292"/>
    <a:srgbClr val="2F6DA8"/>
    <a:srgbClr val="94BB46"/>
    <a:srgbClr val="7B649C"/>
    <a:srgbClr val="C76B6C"/>
    <a:srgbClr val="333333"/>
    <a:srgbClr val="70B32F"/>
    <a:srgbClr val="970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4660"/>
  </p:normalViewPr>
  <p:slideViewPr>
    <p:cSldViewPr snapToGrid="0">
      <p:cViewPr>
        <p:scale>
          <a:sx n="90" d="100"/>
          <a:sy n="90" d="100"/>
        </p:scale>
        <p:origin x="14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8568B-5F8A-6A48-A4C1-02784CCBFBBE}" type="datetimeFigureOut">
              <a:rPr lang="es-PY" smtClean="0"/>
              <a:t>20/8/23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4D435-5126-854D-9A5A-760399DC20E3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6787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8013E-CBC3-4AA9-A04C-E873129F0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15CBC3-724C-4744-9F10-E382FCA11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C46AA1-7917-407C-990D-22194E57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0D586-30F5-46F2-99AC-ED9AA0AD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57FED-5880-4762-B742-4E3300E0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487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DA6E3-9639-4FD6-879E-41302A77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1A7E13-22DF-464C-A42B-D9414BD93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0C4A9-84CF-4E7F-9FF6-A5BE3F88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37AE8-B0B5-40F1-8AF0-D4C7100E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7D7C4B-1BF9-46DA-9CCE-948E2557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285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FF8C85-5899-40C5-AD79-8365BDE16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84122-4E14-4281-8D1B-D087A9A39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443C6D-A3EC-4030-ACD2-9C4AE65E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4FDF36-C634-4F95-88B1-3BC51E6F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947B5D-38A7-4529-9521-A954F5A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28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7CDE0-D4C7-4F96-8344-AF2C04D1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70DEB-ABD6-4EC8-9D28-F625E026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9FD64E-280E-4F19-A4F0-C08DA06A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BB3368-7D10-4FB7-9409-6DB62464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9A4F10-DF30-4625-8706-6180F8E9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547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AB69C-E4B9-4FAE-8A34-8038AA80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421DD-E3C5-4AC5-95A8-7C7565A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CFED-8690-4BB4-8D01-6C762D2D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CC320A-5A22-45C6-B12C-0B457DF7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473F7-BFAC-43F4-9C3E-6D4E127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909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696E0-E462-4A41-939A-54F61636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82344-0E36-418A-9EE1-42F2B438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3CB987-0D15-4A5E-AE19-6A7278F30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94DE-DF8C-4F1A-AFAB-B5A1B057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0E4E4D-6EEA-433C-B7E0-73EF4CBD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31141-143E-4AEB-AE02-E2B0595E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036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33566-6EFC-46E6-B41D-0926F56E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A38E2-358A-48A5-939A-D8FBE79F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3D42B7-DA10-43E1-A371-A5415CD39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1C760-5CAF-4436-A548-FE00CB6D8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BEB9-68AE-4057-A308-9412D31CC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43CCA1-E7FF-4F6B-91AE-5BB92121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71483D-62B8-44A5-A8D2-BDCFF42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E85390-D9FF-46F0-82FC-811E265E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85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FC928-FCBA-4FE4-A523-FE7101F8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ECE1EA-11E9-4438-849B-A23BAD6A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9DDED0-D0F6-4541-AFA8-9B3C31D2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0132DD-A914-4F07-A0BF-768D62DA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83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EA8A74-6950-4F9B-A1C5-FC02230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4EBDF1-F21B-423A-9BA3-E86EE1D3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76DE1-C554-4A90-B815-3D94C432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449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4310F-E140-4D94-9EE3-6AD48335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F7B1B1-1748-4AC2-B6BF-B7153477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6A22C-6CF9-4209-9510-0F439C6DF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75843-BDCD-46DF-A711-FB3ED45D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F50318-7AE2-4C1F-BC36-549C4D27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A2FD68-08A2-44AE-9A4F-FDA41447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994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DE3F7-3412-40E3-9295-FD948BF6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BFBEBE-5D29-4A30-95D0-6A7A34F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86DD5-322C-488C-B9B9-AA2E71DEA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F2B52E-E1E9-43CB-8D8B-943C5585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ADDEBA-A213-4213-B4D5-D0518390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D354F-10D2-492C-B44B-DC1E49F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108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41DF8-06D2-4CC9-9CAD-708097A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9BE78-47FA-4361-8FBA-A62D9EF5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A71201-EE71-43D0-B682-9C225A765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09B4-FF66-4CA5-ABF0-09C361C9F190}" type="datetimeFigureOut">
              <a:rPr lang="es-PE" smtClean="0"/>
              <a:t>20/08/23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58462-9BB9-4FA5-96F9-95FD41CE9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9AB14-7A34-45F3-9A8F-E2BAA848A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14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3260A-6EF4-4778-B1AD-B0A6238A2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110" y="3360754"/>
            <a:ext cx="9144000" cy="808966"/>
          </a:xfrm>
        </p:spPr>
        <p:txBody>
          <a:bodyPr>
            <a:noAutofit/>
          </a:bodyPr>
          <a:lstStyle/>
          <a:p>
            <a:r>
              <a:rPr lang="es-MX" sz="36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del Linfoma Hodgkin Recurrente/ Refractario</a:t>
            </a:r>
            <a:endParaRPr lang="es-PE" sz="36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1ECB66-CDF8-40C1-A436-52C29D47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110" y="4169720"/>
            <a:ext cx="9144000" cy="1655762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Dra. Alana von Glasenapp</a:t>
            </a:r>
            <a:endParaRPr lang="es-PE" sz="3200" dirty="0">
              <a:solidFill>
                <a:srgbClr val="686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68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1421CF-CB2F-D64A-BD94-1D3F66D8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8620"/>
            <a:ext cx="11137900" cy="1864248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716777DE-2A22-8B4C-B3CA-1BB33E59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0617" y="5866718"/>
            <a:ext cx="4114800" cy="365125"/>
          </a:xfrm>
        </p:spPr>
        <p:txBody>
          <a:bodyPr/>
          <a:lstStyle/>
          <a:p>
            <a:r>
              <a:rPr lang="es-PE"/>
              <a:t>Haematologica. 2012 Jul; 97(7): 1073–1079.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C0FDB6-A294-5946-81E9-286BC66FA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2275427"/>
            <a:ext cx="5693228" cy="34326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3DD5E5-176A-E14A-9F70-14CFA6EB6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4760"/>
            <a:ext cx="5509079" cy="34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E1AFA77-11FF-394A-BD11-9FD17DA50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333382"/>
              </p:ext>
            </p:extLst>
          </p:nvPr>
        </p:nvGraphicFramePr>
        <p:xfrm>
          <a:off x="838199" y="1361923"/>
          <a:ext cx="9873344" cy="32053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472186">
                  <a:extLst>
                    <a:ext uri="{9D8B030D-6E8A-4147-A177-3AD203B41FA5}">
                      <a16:colId xmlns:a16="http://schemas.microsoft.com/office/drawing/2014/main" val="3086623219"/>
                    </a:ext>
                  </a:extLst>
                </a:gridCol>
                <a:gridCol w="3239690">
                  <a:extLst>
                    <a:ext uri="{9D8B030D-6E8A-4147-A177-3AD203B41FA5}">
                      <a16:colId xmlns:a16="http://schemas.microsoft.com/office/drawing/2014/main" val="1631136058"/>
                    </a:ext>
                  </a:extLst>
                </a:gridCol>
                <a:gridCol w="2693132">
                  <a:extLst>
                    <a:ext uri="{9D8B030D-6E8A-4147-A177-3AD203B41FA5}">
                      <a16:colId xmlns:a16="http://schemas.microsoft.com/office/drawing/2014/main" val="3007745360"/>
                    </a:ext>
                  </a:extLst>
                </a:gridCol>
                <a:gridCol w="2468336">
                  <a:extLst>
                    <a:ext uri="{9D8B030D-6E8A-4147-A177-3AD203B41FA5}">
                      <a16:colId xmlns:a16="http://schemas.microsoft.com/office/drawing/2014/main" val="1203556014"/>
                    </a:ext>
                  </a:extLst>
                </a:gridCol>
              </a:tblGrid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-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+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6003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et al, BJH2010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514510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153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5 yr PFS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.             75%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et al,  Blood 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05966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et al, Blood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97241"/>
                  </a:ext>
                </a:extLst>
              </a:tr>
              <a:tr h="68335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Devillier et al,  Haematologica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49052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C9DD203-9FD0-3049-94F8-4C4F2D5D5029}"/>
              </a:ext>
            </a:extLst>
          </p:cNvPr>
          <p:cNvSpPr txBox="1"/>
          <p:nvPr/>
        </p:nvSpPr>
        <p:spPr>
          <a:xfrm>
            <a:off x="2912012" y="464234"/>
            <a:ext cx="588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Pre-Transplant PET</a:t>
            </a:r>
          </a:p>
        </p:txBody>
      </p:sp>
    </p:spTree>
    <p:extLst>
      <p:ext uri="{BB962C8B-B14F-4D97-AF65-F5344CB8AC3E}">
        <p14:creationId xmlns:p14="http://schemas.microsoft.com/office/powerpoint/2010/main" val="241471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E1AFA77-11FF-394A-BD11-9FD17DA50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27069"/>
              </p:ext>
            </p:extLst>
          </p:nvPr>
        </p:nvGraphicFramePr>
        <p:xfrm>
          <a:off x="781928" y="1347855"/>
          <a:ext cx="9873344" cy="309033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472186">
                  <a:extLst>
                    <a:ext uri="{9D8B030D-6E8A-4147-A177-3AD203B41FA5}">
                      <a16:colId xmlns:a16="http://schemas.microsoft.com/office/drawing/2014/main" val="3086623219"/>
                    </a:ext>
                  </a:extLst>
                </a:gridCol>
                <a:gridCol w="3239690">
                  <a:extLst>
                    <a:ext uri="{9D8B030D-6E8A-4147-A177-3AD203B41FA5}">
                      <a16:colId xmlns:a16="http://schemas.microsoft.com/office/drawing/2014/main" val="1631136058"/>
                    </a:ext>
                  </a:extLst>
                </a:gridCol>
                <a:gridCol w="2693132">
                  <a:extLst>
                    <a:ext uri="{9D8B030D-6E8A-4147-A177-3AD203B41FA5}">
                      <a16:colId xmlns:a16="http://schemas.microsoft.com/office/drawing/2014/main" val="3007745360"/>
                    </a:ext>
                  </a:extLst>
                </a:gridCol>
                <a:gridCol w="2468336">
                  <a:extLst>
                    <a:ext uri="{9D8B030D-6E8A-4147-A177-3AD203B41FA5}">
                      <a16:colId xmlns:a16="http://schemas.microsoft.com/office/drawing/2014/main" val="1203556014"/>
                    </a:ext>
                  </a:extLst>
                </a:gridCol>
              </a:tblGrid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-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+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6003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BJH2010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514510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153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5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Blood 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05966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 Blood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97241"/>
                  </a:ext>
                </a:extLst>
              </a:tr>
              <a:tr h="68335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Devillier Haematologica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490522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5D75A0FA-D501-2342-85F7-CCB40CB50BCF}"/>
              </a:ext>
            </a:extLst>
          </p:cNvPr>
          <p:cNvSpPr/>
          <p:nvPr/>
        </p:nvSpPr>
        <p:spPr>
          <a:xfrm>
            <a:off x="4232149" y="1926112"/>
            <a:ext cx="840399" cy="251207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9C2054-118B-044B-845A-E8D6FCA66E4A}"/>
              </a:ext>
            </a:extLst>
          </p:cNvPr>
          <p:cNvSpPr txBox="1"/>
          <p:nvPr/>
        </p:nvSpPr>
        <p:spPr>
          <a:xfrm>
            <a:off x="2912012" y="464234"/>
            <a:ext cx="588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Pre-Transplant PET</a:t>
            </a:r>
          </a:p>
        </p:txBody>
      </p:sp>
    </p:spTree>
    <p:extLst>
      <p:ext uri="{BB962C8B-B14F-4D97-AF65-F5344CB8AC3E}">
        <p14:creationId xmlns:p14="http://schemas.microsoft.com/office/powerpoint/2010/main" val="47113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E1AFA77-11FF-394A-BD11-9FD17DA50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34918"/>
              </p:ext>
            </p:extLst>
          </p:nvPr>
        </p:nvGraphicFramePr>
        <p:xfrm>
          <a:off x="838199" y="1361923"/>
          <a:ext cx="9873344" cy="309033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472186">
                  <a:extLst>
                    <a:ext uri="{9D8B030D-6E8A-4147-A177-3AD203B41FA5}">
                      <a16:colId xmlns:a16="http://schemas.microsoft.com/office/drawing/2014/main" val="3086623219"/>
                    </a:ext>
                  </a:extLst>
                </a:gridCol>
                <a:gridCol w="3239690">
                  <a:extLst>
                    <a:ext uri="{9D8B030D-6E8A-4147-A177-3AD203B41FA5}">
                      <a16:colId xmlns:a16="http://schemas.microsoft.com/office/drawing/2014/main" val="1631136058"/>
                    </a:ext>
                  </a:extLst>
                </a:gridCol>
                <a:gridCol w="2693132">
                  <a:extLst>
                    <a:ext uri="{9D8B030D-6E8A-4147-A177-3AD203B41FA5}">
                      <a16:colId xmlns:a16="http://schemas.microsoft.com/office/drawing/2014/main" val="3007745360"/>
                    </a:ext>
                  </a:extLst>
                </a:gridCol>
                <a:gridCol w="2468336">
                  <a:extLst>
                    <a:ext uri="{9D8B030D-6E8A-4147-A177-3AD203B41FA5}">
                      <a16:colId xmlns:a16="http://schemas.microsoft.com/office/drawing/2014/main" val="1203556014"/>
                    </a:ext>
                  </a:extLst>
                </a:gridCol>
              </a:tblGrid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-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PET +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6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6003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BJH2010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514510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153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>
                          <a:solidFill>
                            <a:schemeClr val="tx1"/>
                          </a:solidFill>
                        </a:rPr>
                        <a:t>5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Blood 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05966"/>
                  </a:ext>
                </a:extLst>
              </a:tr>
              <a:tr h="60174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4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Moskowitz  Blood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97241"/>
                  </a:ext>
                </a:extLst>
              </a:tr>
              <a:tr h="683355"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   </a:t>
                      </a:r>
                      <a:r>
                        <a:rPr lang="es-PY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 yr PFS            </a:t>
                      </a:r>
                      <a:r>
                        <a:rPr lang="es-PY" b="1" dirty="0">
                          <a:solidFill>
                            <a:srgbClr val="C00000"/>
                          </a:solidFill>
                        </a:rPr>
                        <a:t>23%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b="1" dirty="0"/>
                        <a:t>Devillier Haematologica 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490522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5D75A0FA-D501-2342-85F7-CCB40CB50BCF}"/>
              </a:ext>
            </a:extLst>
          </p:cNvPr>
          <p:cNvSpPr/>
          <p:nvPr/>
        </p:nvSpPr>
        <p:spPr>
          <a:xfrm>
            <a:off x="4319236" y="1981201"/>
            <a:ext cx="840399" cy="24059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C4177E-3779-A741-8674-CB74C2E69985}"/>
              </a:ext>
            </a:extLst>
          </p:cNvPr>
          <p:cNvSpPr/>
          <p:nvPr/>
        </p:nvSpPr>
        <p:spPr>
          <a:xfrm>
            <a:off x="7204340" y="1981200"/>
            <a:ext cx="840399" cy="247105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E03E0D-E07F-6B4C-B1F5-02ADDA9B4886}"/>
              </a:ext>
            </a:extLst>
          </p:cNvPr>
          <p:cNvSpPr txBox="1"/>
          <p:nvPr/>
        </p:nvSpPr>
        <p:spPr>
          <a:xfrm>
            <a:off x="2912012" y="464234"/>
            <a:ext cx="588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>
                <a:latin typeface="Arial" panose="020B0604020202020204" pitchFamily="34" charset="0"/>
                <a:cs typeface="Arial" panose="020B0604020202020204" pitchFamily="34" charset="0"/>
              </a:rPr>
              <a:t>Pre-Transplant PET</a:t>
            </a:r>
          </a:p>
        </p:txBody>
      </p:sp>
    </p:spTree>
    <p:extLst>
      <p:ext uri="{BB962C8B-B14F-4D97-AF65-F5344CB8AC3E}">
        <p14:creationId xmlns:p14="http://schemas.microsoft.com/office/powerpoint/2010/main" val="273941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01F8199-E19B-B745-AB78-B1C7DA930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626182"/>
              </p:ext>
            </p:extLst>
          </p:nvPr>
        </p:nvGraphicFramePr>
        <p:xfrm>
          <a:off x="0" y="930017"/>
          <a:ext cx="12192004" cy="576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975">
                  <a:extLst>
                    <a:ext uri="{9D8B030D-6E8A-4147-A177-3AD203B41FA5}">
                      <a16:colId xmlns:a16="http://schemas.microsoft.com/office/drawing/2014/main" val="1470701400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052188893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388763924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95712212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767129968"/>
                    </a:ext>
                  </a:extLst>
                </a:gridCol>
                <a:gridCol w="2772129">
                  <a:extLst>
                    <a:ext uri="{9D8B030D-6E8A-4147-A177-3AD203B41FA5}">
                      <a16:colId xmlns:a16="http://schemas.microsoft.com/office/drawing/2014/main" val="2020115673"/>
                    </a:ext>
                  </a:extLst>
                </a:gridCol>
              </a:tblGrid>
              <a:tr h="581027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prior lines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3067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2001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56123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ICE/aICE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2012</a:t>
                      </a:r>
                      <a:endParaRPr lang="es-PY" b="1" dirty="0"/>
                    </a:p>
                    <a:p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82370"/>
                  </a:ext>
                </a:extLst>
              </a:tr>
              <a:tr h="490581">
                <a:tc>
                  <a:txBody>
                    <a:bodyPr/>
                    <a:lstStyle/>
                    <a:p>
                      <a:r>
                        <a:rPr lang="es-PY" b="1" dirty="0"/>
                        <a:t>DHAP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Josting A, Ann Oncol 2002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97001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ESHAP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Labrador, Ann Hematol 2014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54866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GVD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Bartlett NL,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20205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Haematologica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58827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GDP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Baetz T,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61833"/>
                  </a:ext>
                </a:extLst>
              </a:tr>
              <a:tr h="700830">
                <a:tc>
                  <a:txBody>
                    <a:bodyPr/>
                    <a:lstStyle/>
                    <a:p>
                      <a:r>
                        <a:rPr lang="es-PY" b="1" dirty="0"/>
                        <a:t>GEMOX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Gutierrez A, Rodriguez J,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 Targets Ther</a:t>
                      </a: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2014 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1547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BeGEV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 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 Clin Oncol</a:t>
                      </a: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2016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9267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1474A90-9DC2-D942-B693-28C831DA1644}"/>
              </a:ext>
            </a:extLst>
          </p:cNvPr>
          <p:cNvSpPr txBox="1"/>
          <p:nvPr/>
        </p:nvSpPr>
        <p:spPr>
          <a:xfrm>
            <a:off x="2166424" y="277780"/>
            <a:ext cx="689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Chemotherapy-based salvage</a:t>
            </a:r>
            <a:endParaRPr lang="es-PY" sz="2400" b="1" dirty="0"/>
          </a:p>
        </p:txBody>
      </p:sp>
    </p:spTree>
    <p:extLst>
      <p:ext uri="{BB962C8B-B14F-4D97-AF65-F5344CB8AC3E}">
        <p14:creationId xmlns:p14="http://schemas.microsoft.com/office/powerpoint/2010/main" val="1123781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01F8199-E19B-B745-AB78-B1C7DA930DAB}"/>
              </a:ext>
            </a:extLst>
          </p:cNvPr>
          <p:cNvGraphicFramePr>
            <a:graphicFrameLocks noGrp="1"/>
          </p:cNvGraphicFramePr>
          <p:nvPr/>
        </p:nvGraphicFramePr>
        <p:xfrm>
          <a:off x="0" y="930017"/>
          <a:ext cx="12192004" cy="576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975">
                  <a:extLst>
                    <a:ext uri="{9D8B030D-6E8A-4147-A177-3AD203B41FA5}">
                      <a16:colId xmlns:a16="http://schemas.microsoft.com/office/drawing/2014/main" val="1470701400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052188893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388763924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95712212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767129968"/>
                    </a:ext>
                  </a:extLst>
                </a:gridCol>
                <a:gridCol w="2772129">
                  <a:extLst>
                    <a:ext uri="{9D8B030D-6E8A-4147-A177-3AD203B41FA5}">
                      <a16:colId xmlns:a16="http://schemas.microsoft.com/office/drawing/2014/main" val="2020115673"/>
                    </a:ext>
                  </a:extLst>
                </a:gridCol>
              </a:tblGrid>
              <a:tr h="581027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prior lines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3067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2001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56123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ICE/aICE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2012</a:t>
                      </a:r>
                      <a:endParaRPr lang="es-PY" b="1" dirty="0"/>
                    </a:p>
                    <a:p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82370"/>
                  </a:ext>
                </a:extLst>
              </a:tr>
              <a:tr h="490581">
                <a:tc>
                  <a:txBody>
                    <a:bodyPr/>
                    <a:lstStyle/>
                    <a:p>
                      <a:r>
                        <a:rPr lang="es-PY" b="1" dirty="0"/>
                        <a:t>DHAP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Josting A, Ann Oncol 2002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97001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ESHAP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Labrador, Ann Hematol 2014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54866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GVD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Bartlett NL,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20205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Haematologica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58827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GDP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Baetz T,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61833"/>
                  </a:ext>
                </a:extLst>
              </a:tr>
              <a:tr h="700830">
                <a:tc>
                  <a:txBody>
                    <a:bodyPr/>
                    <a:lstStyle/>
                    <a:p>
                      <a:r>
                        <a:rPr lang="es-PY" b="1" dirty="0"/>
                        <a:t>GEMOX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Gutierrez A, Rodriguez J,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 Targets Ther</a:t>
                      </a: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2014 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1547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BeGEV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 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 Clin Oncol</a:t>
                      </a: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2016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9267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1474A90-9DC2-D942-B693-28C831DA1644}"/>
              </a:ext>
            </a:extLst>
          </p:cNvPr>
          <p:cNvSpPr txBox="1"/>
          <p:nvPr/>
        </p:nvSpPr>
        <p:spPr>
          <a:xfrm>
            <a:off x="2166424" y="277780"/>
            <a:ext cx="689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Chemotherapy-based salvage</a:t>
            </a:r>
            <a:endParaRPr lang="es-PY" sz="2400" b="1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37BACA-808D-9E45-B024-AA237B3DC2EC}"/>
              </a:ext>
            </a:extLst>
          </p:cNvPr>
          <p:cNvSpPr/>
          <p:nvPr/>
        </p:nvSpPr>
        <p:spPr>
          <a:xfrm>
            <a:off x="7592877" y="923904"/>
            <a:ext cx="1732831" cy="5769524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01F8199-E19B-B745-AB78-B1C7DA930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85843"/>
              </p:ext>
            </p:extLst>
          </p:nvPr>
        </p:nvGraphicFramePr>
        <p:xfrm>
          <a:off x="0" y="930017"/>
          <a:ext cx="12192004" cy="5704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975">
                  <a:extLst>
                    <a:ext uri="{9D8B030D-6E8A-4147-A177-3AD203B41FA5}">
                      <a16:colId xmlns:a16="http://schemas.microsoft.com/office/drawing/2014/main" val="1470701400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052188893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388763924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1957122128"/>
                    </a:ext>
                  </a:extLst>
                </a:gridCol>
                <a:gridCol w="1883975">
                  <a:extLst>
                    <a:ext uri="{9D8B030D-6E8A-4147-A177-3AD203B41FA5}">
                      <a16:colId xmlns:a16="http://schemas.microsoft.com/office/drawing/2014/main" val="767129968"/>
                    </a:ext>
                  </a:extLst>
                </a:gridCol>
                <a:gridCol w="2772129">
                  <a:extLst>
                    <a:ext uri="{9D8B030D-6E8A-4147-A177-3AD203B41FA5}">
                      <a16:colId xmlns:a16="http://schemas.microsoft.com/office/drawing/2014/main" val="2020115673"/>
                    </a:ext>
                  </a:extLst>
                </a:gridCol>
              </a:tblGrid>
              <a:tr h="581027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prior lines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 (%)</a:t>
                      </a:r>
                      <a:endParaRPr lang="es-PY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3067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2001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56123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ICE/aICE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Moskowitz, Bood 2012</a:t>
                      </a:r>
                      <a:endParaRPr lang="es-PY" b="1" dirty="0"/>
                    </a:p>
                    <a:p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82370"/>
                  </a:ext>
                </a:extLst>
              </a:tr>
              <a:tr h="490581">
                <a:tc>
                  <a:txBody>
                    <a:bodyPr/>
                    <a:lstStyle/>
                    <a:p>
                      <a:r>
                        <a:rPr lang="es-PY" b="1" dirty="0"/>
                        <a:t>DHAP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Josting A, Ann Oncol 2002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97001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ESHAP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Labrador, Ann Hematol 2014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54866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GVD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Bartlett NL,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20205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IGEV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Haematologica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58827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r>
                        <a:rPr lang="es-PY" b="1" dirty="0"/>
                        <a:t>GDP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Baetz T, Ann Oncol 2007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61833"/>
                  </a:ext>
                </a:extLst>
              </a:tr>
              <a:tr h="700830">
                <a:tc>
                  <a:txBody>
                    <a:bodyPr/>
                    <a:lstStyle/>
                    <a:p>
                      <a:r>
                        <a:rPr lang="es-PY" b="1" dirty="0"/>
                        <a:t>GEMOX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1-6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Gutierrez A, Rodriguez J,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 Targets Ther</a:t>
                      </a:r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2014 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1547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PY" b="1" dirty="0"/>
                        <a:t>BeGEV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b="1" dirty="0"/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Santoro A,  </a:t>
                      </a:r>
                      <a:r>
                        <a:rPr lang="es-PY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Blood 2020</a:t>
                      </a:r>
                      <a:endParaRPr lang="es-PY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9267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1474A90-9DC2-D942-B693-28C831DA1644}"/>
              </a:ext>
            </a:extLst>
          </p:cNvPr>
          <p:cNvSpPr txBox="1"/>
          <p:nvPr/>
        </p:nvSpPr>
        <p:spPr>
          <a:xfrm>
            <a:off x="2166424" y="277780"/>
            <a:ext cx="689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Chemotherapy-based salvage</a:t>
            </a:r>
            <a:endParaRPr lang="es-PY" sz="2400" b="1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3F5A948-7FBA-8A4B-A850-3F85A5497D6D}"/>
              </a:ext>
            </a:extLst>
          </p:cNvPr>
          <p:cNvSpPr/>
          <p:nvPr/>
        </p:nvSpPr>
        <p:spPr>
          <a:xfrm rot="5400000">
            <a:off x="5223802" y="-3282462"/>
            <a:ext cx="1744393" cy="12192001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3C6A14A-59D1-B64F-98F5-29F60B3FCA42}"/>
              </a:ext>
            </a:extLst>
          </p:cNvPr>
          <p:cNvSpPr/>
          <p:nvPr/>
        </p:nvSpPr>
        <p:spPr>
          <a:xfrm rot="5400000">
            <a:off x="5791195" y="239487"/>
            <a:ext cx="609606" cy="12192003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5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D5B564-CDAD-0047-919C-B1EE5101D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" y="703385"/>
            <a:ext cx="11404600" cy="17673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B11825-D516-4246-A356-CB66D433B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70737"/>
            <a:ext cx="4862732" cy="3403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73E844-8768-BA48-A30E-F116F0F61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4" y="2589773"/>
            <a:ext cx="4643360" cy="37260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52DC500-1312-FC4F-8316-098153504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7681"/>
          <a:stretch/>
        </p:blipFill>
        <p:spPr>
          <a:xfrm>
            <a:off x="112346" y="-31750"/>
            <a:ext cx="2895600" cy="735135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FB19194-8C48-9A41-938F-A3EE760F8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0941" y="5874337"/>
            <a:ext cx="4114800" cy="365125"/>
          </a:xfrm>
        </p:spPr>
        <p:txBody>
          <a:bodyPr/>
          <a:lstStyle/>
          <a:p>
            <a:r>
              <a:rPr lang="es-PE"/>
              <a:t>von Glasenapp SA. et al, Blood 2022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8043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D5B564-CDAD-0047-919C-B1EE5101D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" y="703385"/>
            <a:ext cx="11404600" cy="17673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B11825-D516-4246-A356-CB66D433B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70737"/>
            <a:ext cx="4862732" cy="3403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73E844-8768-BA48-A30E-F116F0F61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0" y="2470737"/>
            <a:ext cx="4643360" cy="37260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52DC500-1312-FC4F-8316-098153504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7681"/>
          <a:stretch/>
        </p:blipFill>
        <p:spPr>
          <a:xfrm>
            <a:off x="112346" y="-31750"/>
            <a:ext cx="2895600" cy="73513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2A3FC16-0421-1F44-BCAB-975D0A843839}"/>
              </a:ext>
            </a:extLst>
          </p:cNvPr>
          <p:cNvSpPr/>
          <p:nvPr/>
        </p:nvSpPr>
        <p:spPr>
          <a:xfrm rot="5400000">
            <a:off x="7036283" y="2091525"/>
            <a:ext cx="1649273" cy="319027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3BAA1A5C-6E46-4D41-8D91-2C6E7570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3866" y="5882125"/>
            <a:ext cx="4114800" cy="365125"/>
          </a:xfrm>
        </p:spPr>
        <p:txBody>
          <a:bodyPr/>
          <a:lstStyle/>
          <a:p>
            <a:r>
              <a:rPr lang="es-PE"/>
              <a:t>von Glasenapp SA. et al, Blood 2022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61413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2D4C2-BA13-5848-AAB6-DC232932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239677"/>
            <a:ext cx="10515600" cy="1325563"/>
          </a:xfrm>
        </p:spPr>
        <p:txBody>
          <a:bodyPr/>
          <a:lstStyle/>
          <a:p>
            <a:r>
              <a:rPr lang="es-PY" dirty="0"/>
              <a:t>ICE/aICE - GVD</a:t>
            </a: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3E0BEF0B-6754-B842-A584-2C5BF71688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338996"/>
            <a:ext cx="5044877" cy="48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D46408-8AED-024B-8A38-BA0A27131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44" y="1670857"/>
            <a:ext cx="5930900" cy="3929490"/>
          </a:xfrm>
          <a:prstGeom prst="rect">
            <a:avLst/>
          </a:prstGeom>
        </p:spPr>
      </p:pic>
      <p:sp>
        <p:nvSpPr>
          <p:cNvPr id="5" name="Marcador de pie de página 6">
            <a:extLst>
              <a:ext uri="{FF2B5EF4-FFF2-40B4-BE49-F238E27FC236}">
                <a16:creationId xmlns:a16="http://schemas.microsoft.com/office/drawing/2014/main" id="{95C8FCE2-FD13-FB46-9068-76B02353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5858059"/>
            <a:ext cx="4114800" cy="365125"/>
          </a:xfrm>
        </p:spPr>
        <p:txBody>
          <a:bodyPr/>
          <a:lstStyle/>
          <a:p>
            <a:r>
              <a:rPr lang="es-PE"/>
              <a:t>Moskowitz CH et al, Blood 2012</a:t>
            </a:r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CD2F34-4533-EC4E-91EB-F049A3169B6E}"/>
              </a:ext>
            </a:extLst>
          </p:cNvPr>
          <p:cNvSpPr txBox="1"/>
          <p:nvPr/>
        </p:nvSpPr>
        <p:spPr>
          <a:xfrm>
            <a:off x="5897144" y="1304036"/>
            <a:ext cx="59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N:97 ORR:80% CR:60%</a:t>
            </a:r>
          </a:p>
        </p:txBody>
      </p:sp>
    </p:spTree>
    <p:extLst>
      <p:ext uri="{BB962C8B-B14F-4D97-AF65-F5344CB8AC3E}">
        <p14:creationId xmlns:p14="http://schemas.microsoft.com/office/powerpoint/2010/main" val="29954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544D381-9D34-B740-9E66-6566C052B418}"/>
              </a:ext>
            </a:extLst>
          </p:cNvPr>
          <p:cNvSpPr txBox="1"/>
          <p:nvPr/>
        </p:nvSpPr>
        <p:spPr>
          <a:xfrm>
            <a:off x="1034144" y="1153885"/>
            <a:ext cx="989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sz="2400" dirty="0"/>
              <a:t>No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2181453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B933AF-7DF7-D345-B4BB-C2A726540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3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F370B-E6A5-8E4B-8597-914F98082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" y="3359037"/>
            <a:ext cx="6444342" cy="127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15A47-561D-EE43-8D6D-14FF24F7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21" y="2033588"/>
            <a:ext cx="5575300" cy="38208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A8B8B82-0EE6-9A48-AC3C-888A03E9FF59}"/>
              </a:ext>
            </a:extLst>
          </p:cNvPr>
          <p:cNvSpPr txBox="1"/>
          <p:nvPr/>
        </p:nvSpPr>
        <p:spPr>
          <a:xfrm>
            <a:off x="649295" y="2514807"/>
            <a:ext cx="510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102, 34 years (range 21–64 years). ORR:89% CR:21%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59DA20-C5FD-8E49-AD7C-34B09C85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82062" y="5854473"/>
            <a:ext cx="4114800" cy="365125"/>
          </a:xfrm>
        </p:spPr>
        <p:txBody>
          <a:bodyPr/>
          <a:lstStyle/>
          <a:p>
            <a:r>
              <a:rPr lang="es-PE"/>
              <a:t>Josting A. et al, Annals of Oncol 2002</a:t>
            </a:r>
          </a:p>
        </p:txBody>
      </p:sp>
    </p:spTree>
    <p:extLst>
      <p:ext uri="{BB962C8B-B14F-4D97-AF65-F5344CB8AC3E}">
        <p14:creationId xmlns:p14="http://schemas.microsoft.com/office/powerpoint/2010/main" val="400194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B933AF-7DF7-D345-B4BB-C2A726540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3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F370B-E6A5-8E4B-8597-914F98082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" y="3359037"/>
            <a:ext cx="6444342" cy="127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15A47-561D-EE43-8D6D-14FF24F7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21" y="2033588"/>
            <a:ext cx="5575300" cy="38208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A8B8B82-0EE6-9A48-AC3C-888A03E9FF59}"/>
              </a:ext>
            </a:extLst>
          </p:cNvPr>
          <p:cNvSpPr txBox="1"/>
          <p:nvPr/>
        </p:nvSpPr>
        <p:spPr>
          <a:xfrm>
            <a:off x="649295" y="2514807"/>
            <a:ext cx="510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102, 34 years (range 21–64 years). ORR:89% CR:21%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59DA20-C5FD-8E49-AD7C-34B09C85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82062" y="5854473"/>
            <a:ext cx="4114800" cy="365125"/>
          </a:xfrm>
        </p:spPr>
        <p:txBody>
          <a:bodyPr/>
          <a:lstStyle/>
          <a:p>
            <a:r>
              <a:rPr lang="es-PE"/>
              <a:t>Josting A. et al, Annals of Oncol 2002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1C5DD22-7D72-604E-B3C8-9DA305C609AC}"/>
              </a:ext>
            </a:extLst>
          </p:cNvPr>
          <p:cNvSpPr/>
          <p:nvPr/>
        </p:nvSpPr>
        <p:spPr>
          <a:xfrm rot="5400000">
            <a:off x="5357318" y="3176095"/>
            <a:ext cx="485775" cy="99158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DB6A859-0FAA-F749-886F-C9601273C744}"/>
              </a:ext>
            </a:extLst>
          </p:cNvPr>
          <p:cNvSpPr/>
          <p:nvPr/>
        </p:nvSpPr>
        <p:spPr>
          <a:xfrm rot="5400000">
            <a:off x="3180856" y="3176095"/>
            <a:ext cx="485775" cy="99158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9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B933AF-7DF7-D345-B4BB-C2A726540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3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F370B-E6A5-8E4B-8597-914F98082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" y="3359037"/>
            <a:ext cx="6444342" cy="127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15A47-561D-EE43-8D6D-14FF24F7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21" y="2033588"/>
            <a:ext cx="5575300" cy="38208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A8B8B82-0EE6-9A48-AC3C-888A03E9FF59}"/>
              </a:ext>
            </a:extLst>
          </p:cNvPr>
          <p:cNvSpPr txBox="1"/>
          <p:nvPr/>
        </p:nvSpPr>
        <p:spPr>
          <a:xfrm>
            <a:off x="649295" y="2514807"/>
            <a:ext cx="510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102, 34 years (range 21–64 years). ORR:89% CR:21%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59DA20-C5FD-8E49-AD7C-34B09C85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82062" y="5854473"/>
            <a:ext cx="4114800" cy="365125"/>
          </a:xfrm>
        </p:spPr>
        <p:txBody>
          <a:bodyPr/>
          <a:lstStyle/>
          <a:p>
            <a:r>
              <a:rPr lang="es-PE"/>
              <a:t>Josting A. et al, Annals of Oncol 2002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1C5DD22-7D72-604E-B3C8-9DA305C609AC}"/>
              </a:ext>
            </a:extLst>
          </p:cNvPr>
          <p:cNvSpPr/>
          <p:nvPr/>
        </p:nvSpPr>
        <p:spPr>
          <a:xfrm rot="5400000">
            <a:off x="5357318" y="3176095"/>
            <a:ext cx="485775" cy="99158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DB6A859-0FAA-F749-886F-C9601273C744}"/>
              </a:ext>
            </a:extLst>
          </p:cNvPr>
          <p:cNvSpPr/>
          <p:nvPr/>
        </p:nvSpPr>
        <p:spPr>
          <a:xfrm rot="5400000">
            <a:off x="3180856" y="3176095"/>
            <a:ext cx="485775" cy="99158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60D3152-2205-F24C-8603-6AC007D0A3D3}"/>
              </a:ext>
            </a:extLst>
          </p:cNvPr>
          <p:cNvSpPr/>
          <p:nvPr/>
        </p:nvSpPr>
        <p:spPr>
          <a:xfrm rot="5400000">
            <a:off x="7620355" y="3302131"/>
            <a:ext cx="1860437" cy="3244249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57E732-941F-704F-8387-05FAA63A8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573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EBD304-56DD-5842-8FF8-EB41BEEAC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32"/>
            <a:ext cx="12192000" cy="28673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DF5B82-0C46-154A-A98F-C5B66C5D29A7}"/>
              </a:ext>
            </a:extLst>
          </p:cNvPr>
          <p:cNvSpPr txBox="1"/>
          <p:nvPr/>
        </p:nvSpPr>
        <p:spPr>
          <a:xfrm>
            <a:off x="195943" y="1975761"/>
            <a:ext cx="590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N:82 ORR:67%  RC:50% </a:t>
            </a:r>
          </a:p>
          <a:p>
            <a:r>
              <a:rPr lang="es-PY" dirty="0"/>
              <a:t>50% de los ptes incluidos eran refractarios primarios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E2D41-320D-5C4B-8847-0BE8779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67700" y="5849725"/>
            <a:ext cx="4114800" cy="365125"/>
          </a:xfrm>
        </p:spPr>
        <p:txBody>
          <a:bodyPr/>
          <a:lstStyle/>
          <a:p>
            <a:r>
              <a:rPr lang="es-PE"/>
              <a:t>Labrador J. et al, Annals of Hemat 2014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09ECFC-C506-EE4B-841C-6F7C28536EDE}"/>
              </a:ext>
            </a:extLst>
          </p:cNvPr>
          <p:cNvSpPr txBox="1"/>
          <p:nvPr/>
        </p:nvSpPr>
        <p:spPr>
          <a:xfrm>
            <a:off x="11649075" y="3618878"/>
            <a:ext cx="73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87%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59CCC1-9A25-1C4D-B5DB-DF83E4A937EB}"/>
              </a:ext>
            </a:extLst>
          </p:cNvPr>
          <p:cNvSpPr txBox="1"/>
          <p:nvPr/>
        </p:nvSpPr>
        <p:spPr>
          <a:xfrm>
            <a:off x="11287125" y="4235909"/>
            <a:ext cx="72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52%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B42875-13A7-7542-910A-FF8835F6D3D5}"/>
              </a:ext>
            </a:extLst>
          </p:cNvPr>
          <p:cNvSpPr txBox="1"/>
          <p:nvPr/>
        </p:nvSpPr>
        <p:spPr>
          <a:xfrm>
            <a:off x="3400425" y="3803544"/>
            <a:ext cx="7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65.8%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BA572B-9C65-8A40-BD8F-FD417488E01D}"/>
              </a:ext>
            </a:extLst>
          </p:cNvPr>
          <p:cNvSpPr txBox="1"/>
          <p:nvPr/>
        </p:nvSpPr>
        <p:spPr>
          <a:xfrm>
            <a:off x="2857501" y="4605241"/>
            <a:ext cx="92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19.2%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A2DFFC-C64C-8B49-9179-462061CAC3BF}"/>
              </a:ext>
            </a:extLst>
          </p:cNvPr>
          <p:cNvSpPr txBox="1"/>
          <p:nvPr/>
        </p:nvSpPr>
        <p:spPr>
          <a:xfrm>
            <a:off x="7329487" y="3618878"/>
            <a:ext cx="72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70.3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E3F89C-B318-1849-BBCD-781B194B38FB}"/>
              </a:ext>
            </a:extLst>
          </p:cNvPr>
          <p:cNvSpPr txBox="1"/>
          <p:nvPr/>
        </p:nvSpPr>
        <p:spPr>
          <a:xfrm>
            <a:off x="6929438" y="4605241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20.3</a:t>
            </a:r>
          </a:p>
        </p:txBody>
      </p:sp>
    </p:spTree>
    <p:extLst>
      <p:ext uri="{BB962C8B-B14F-4D97-AF65-F5344CB8AC3E}">
        <p14:creationId xmlns:p14="http://schemas.microsoft.com/office/powerpoint/2010/main" val="3903841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D1DDA7-9AE6-684F-9554-33079F2A6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0300" cy="2120900"/>
          </a:xfrm>
          <a:prstGeom prst="rect">
            <a:avLst/>
          </a:prstGeom>
        </p:spPr>
      </p:pic>
      <p:pic>
        <p:nvPicPr>
          <p:cNvPr id="4" name="New picture">
            <a:extLst>
              <a:ext uri="{FF2B5EF4-FFF2-40B4-BE49-F238E27FC236}">
                <a16:creationId xmlns:a16="http://schemas.microsoft.com/office/drawing/2014/main" id="{F68D008C-81F2-0B4C-B768-3A007A474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29" y="2120900"/>
            <a:ext cx="5638800" cy="37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62BE216E-48EE-5248-BA58-82E1ECA7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3" y="2120900"/>
            <a:ext cx="3831772" cy="354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3E8F19-7E22-1547-ABE9-1C0A904D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1987" y="5863349"/>
            <a:ext cx="4114800" cy="365125"/>
          </a:xfrm>
        </p:spPr>
        <p:txBody>
          <a:bodyPr/>
          <a:lstStyle/>
          <a:p>
            <a:r>
              <a:rPr lang="es-PE" dirty="0"/>
              <a:t>Santoro A. et al, Blood 2020</a:t>
            </a:r>
          </a:p>
        </p:txBody>
      </p:sp>
    </p:spTree>
    <p:extLst>
      <p:ext uri="{BB962C8B-B14F-4D97-AF65-F5344CB8AC3E}">
        <p14:creationId xmlns:p14="http://schemas.microsoft.com/office/powerpoint/2010/main" val="1490518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A56DDE2-D175-BA40-9515-25787125B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19400"/>
              </p:ext>
            </p:extLst>
          </p:nvPr>
        </p:nvGraphicFramePr>
        <p:xfrm>
          <a:off x="1245873" y="1018862"/>
          <a:ext cx="970025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378">
                  <a:extLst>
                    <a:ext uri="{9D8B030D-6E8A-4147-A177-3AD203B41FA5}">
                      <a16:colId xmlns:a16="http://schemas.microsoft.com/office/drawing/2014/main" val="3663961185"/>
                    </a:ext>
                  </a:extLst>
                </a:gridCol>
                <a:gridCol w="1050647">
                  <a:extLst>
                    <a:ext uri="{9D8B030D-6E8A-4147-A177-3AD203B41FA5}">
                      <a16:colId xmlns:a16="http://schemas.microsoft.com/office/drawing/2014/main" val="3051105663"/>
                    </a:ext>
                  </a:extLst>
                </a:gridCol>
                <a:gridCol w="1133431">
                  <a:extLst>
                    <a:ext uri="{9D8B030D-6E8A-4147-A177-3AD203B41FA5}">
                      <a16:colId xmlns:a16="http://schemas.microsoft.com/office/drawing/2014/main" val="1491720738"/>
                    </a:ext>
                  </a:extLst>
                </a:gridCol>
                <a:gridCol w="1303209">
                  <a:extLst>
                    <a:ext uri="{9D8B030D-6E8A-4147-A177-3AD203B41FA5}">
                      <a16:colId xmlns:a16="http://schemas.microsoft.com/office/drawing/2014/main" val="656173593"/>
                    </a:ext>
                  </a:extLst>
                </a:gridCol>
                <a:gridCol w="4399588">
                  <a:extLst>
                    <a:ext uri="{9D8B030D-6E8A-4147-A177-3AD203B41FA5}">
                      <a16:colId xmlns:a16="http://schemas.microsoft.com/office/drawing/2014/main" val="3360500771"/>
                    </a:ext>
                  </a:extLst>
                </a:gridCol>
              </a:tblGrid>
              <a:tr h="340403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ORR(%)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CR(%)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34824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sz="18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Herrera AF et al, Ann Oncol 2018</a:t>
                      </a:r>
                      <a:endParaRPr lang="es-PY" u="non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25036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BV-ICE 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Moskowitz AJ. et al, Lancet Oncology 2015</a:t>
                      </a:r>
                    </a:p>
                    <a:p>
                      <a:pPr algn="l"/>
                      <a:endParaRPr lang="es-PY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91379"/>
                  </a:ext>
                </a:extLst>
              </a:tr>
              <a:tr h="839350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BV-Bendamustina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LaCasce AS. et al, Br J Haematol 2020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07182"/>
                  </a:ext>
                </a:extLst>
              </a:tr>
              <a:tr h="839350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BV-ICE (conc)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Lynch RC. et al, Lancet Hematology 2015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621103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BV-ESHAP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Garcia-Sanz R. et al, Ann Oncol 2019</a:t>
                      </a:r>
                    </a:p>
                    <a:p>
                      <a:pPr algn="l"/>
                      <a:endParaRPr lang="es-PY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718948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BV-DHAP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Hagenbeek A. et al, Blood 2018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89047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3A00E6D-BC6E-784A-AB4C-AECF5BB96FBA}"/>
              </a:ext>
            </a:extLst>
          </p:cNvPr>
          <p:cNvSpPr txBox="1"/>
          <p:nvPr/>
        </p:nvSpPr>
        <p:spPr>
          <a:xfrm>
            <a:off x="2188029" y="272143"/>
            <a:ext cx="659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Brentuximab based salvage</a:t>
            </a:r>
            <a:endParaRPr lang="es-PY" sz="2400" b="1" i="1" dirty="0"/>
          </a:p>
        </p:txBody>
      </p:sp>
    </p:spTree>
    <p:extLst>
      <p:ext uri="{BB962C8B-B14F-4D97-AF65-F5344CB8AC3E}">
        <p14:creationId xmlns:p14="http://schemas.microsoft.com/office/powerpoint/2010/main" val="1371706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A56DDE2-D175-BA40-9515-25787125BE02}"/>
              </a:ext>
            </a:extLst>
          </p:cNvPr>
          <p:cNvGraphicFramePr>
            <a:graphicFrameLocks noGrp="1"/>
          </p:cNvGraphicFramePr>
          <p:nvPr/>
        </p:nvGraphicFramePr>
        <p:xfrm>
          <a:off x="1245873" y="1018862"/>
          <a:ext cx="970025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378">
                  <a:extLst>
                    <a:ext uri="{9D8B030D-6E8A-4147-A177-3AD203B41FA5}">
                      <a16:colId xmlns:a16="http://schemas.microsoft.com/office/drawing/2014/main" val="3663961185"/>
                    </a:ext>
                  </a:extLst>
                </a:gridCol>
                <a:gridCol w="1050647">
                  <a:extLst>
                    <a:ext uri="{9D8B030D-6E8A-4147-A177-3AD203B41FA5}">
                      <a16:colId xmlns:a16="http://schemas.microsoft.com/office/drawing/2014/main" val="3051105663"/>
                    </a:ext>
                  </a:extLst>
                </a:gridCol>
                <a:gridCol w="1133431">
                  <a:extLst>
                    <a:ext uri="{9D8B030D-6E8A-4147-A177-3AD203B41FA5}">
                      <a16:colId xmlns:a16="http://schemas.microsoft.com/office/drawing/2014/main" val="1491720738"/>
                    </a:ext>
                  </a:extLst>
                </a:gridCol>
                <a:gridCol w="1303209">
                  <a:extLst>
                    <a:ext uri="{9D8B030D-6E8A-4147-A177-3AD203B41FA5}">
                      <a16:colId xmlns:a16="http://schemas.microsoft.com/office/drawing/2014/main" val="656173593"/>
                    </a:ext>
                  </a:extLst>
                </a:gridCol>
                <a:gridCol w="4399588">
                  <a:extLst>
                    <a:ext uri="{9D8B030D-6E8A-4147-A177-3AD203B41FA5}">
                      <a16:colId xmlns:a16="http://schemas.microsoft.com/office/drawing/2014/main" val="3360500771"/>
                    </a:ext>
                  </a:extLst>
                </a:gridCol>
              </a:tblGrid>
              <a:tr h="340403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ORR(%)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CR(%)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34824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sz="18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Herrera AF et al, Ann Oncol 2018</a:t>
                      </a:r>
                      <a:endParaRPr lang="es-PY" u="non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25036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BV-ICE 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Moskowitz AJ. et al, Lancet Oncology 2015</a:t>
                      </a:r>
                    </a:p>
                    <a:p>
                      <a:pPr algn="l"/>
                      <a:endParaRPr lang="es-PY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91379"/>
                  </a:ext>
                </a:extLst>
              </a:tr>
              <a:tr h="839350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BV-Bendamustina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LaCasce AS. et al, Br J Haematol 2020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07182"/>
                  </a:ext>
                </a:extLst>
              </a:tr>
              <a:tr h="839350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BV-ICE (conc)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Lynch RC. et al, Lancet Hematology 2015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621103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BV-ESHAP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Garcia-Sanz R. et al, Ann Oncol 2019</a:t>
                      </a:r>
                    </a:p>
                    <a:p>
                      <a:pPr algn="l"/>
                      <a:endParaRPr lang="es-PY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718948"/>
                  </a:ext>
                </a:extLst>
              </a:tr>
              <a:tr h="587545"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BV-DHAP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dirty="0"/>
                        <a:t>Hagenbeek A. et al, Blood 2018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89047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3A00E6D-BC6E-784A-AB4C-AECF5BB96FBA}"/>
              </a:ext>
            </a:extLst>
          </p:cNvPr>
          <p:cNvSpPr txBox="1"/>
          <p:nvPr/>
        </p:nvSpPr>
        <p:spPr>
          <a:xfrm>
            <a:off x="2188029" y="272143"/>
            <a:ext cx="659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Brentuximab based salvage</a:t>
            </a:r>
            <a:endParaRPr lang="es-PY" sz="2400" b="1" i="1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4C696E-4AF9-384D-870F-EE5E8D187366}"/>
              </a:ext>
            </a:extLst>
          </p:cNvPr>
          <p:cNvSpPr/>
          <p:nvPr/>
        </p:nvSpPr>
        <p:spPr>
          <a:xfrm rot="5400000">
            <a:off x="5496104" y="68552"/>
            <a:ext cx="1199791" cy="9700252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AA380E7-1BC9-A248-8B12-F55D9CEBC47E}"/>
              </a:ext>
            </a:extLst>
          </p:cNvPr>
          <p:cNvSpPr/>
          <p:nvPr/>
        </p:nvSpPr>
        <p:spPr>
          <a:xfrm rot="5400000">
            <a:off x="5360193" y="-2156932"/>
            <a:ext cx="1471612" cy="9700252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0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9C8E105-BA56-D942-83B6-05E9892BF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3188"/>
            <a:ext cx="11226800" cy="1511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85E9C6-D080-7648-8D82-5B0FEFD28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914523"/>
            <a:ext cx="6654800" cy="38258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660E1E9-FCFE-D443-AC51-9C375FE53536}"/>
              </a:ext>
            </a:extLst>
          </p:cNvPr>
          <p:cNvSpPr txBox="1"/>
          <p:nvPr/>
        </p:nvSpPr>
        <p:spPr>
          <a:xfrm>
            <a:off x="7629525" y="2800351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49% de los ptes fue directo a TASPE post BV </a:t>
            </a:r>
          </a:p>
          <a:p>
            <a:r>
              <a:rPr lang="es-PY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ORR: 68 % y RC: 35%</a:t>
            </a:r>
            <a:endParaRPr lang="es-PY" dirty="0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A1283C0C-E0D6-4445-9F67-6C186151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5740398"/>
            <a:ext cx="4114800" cy="365125"/>
          </a:xfrm>
        </p:spPr>
        <p:txBody>
          <a:bodyPr/>
          <a:lstStyle/>
          <a:p>
            <a:r>
              <a:rPr lang="es-PE" dirty="0"/>
              <a:t>Chen R. et al, Biol Blood Marrow T 2015</a:t>
            </a:r>
          </a:p>
        </p:txBody>
      </p:sp>
    </p:spTree>
    <p:extLst>
      <p:ext uri="{BB962C8B-B14F-4D97-AF65-F5344CB8AC3E}">
        <p14:creationId xmlns:p14="http://schemas.microsoft.com/office/powerpoint/2010/main" val="1372444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2A1596-B2B7-504E-B828-8374D050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8125"/>
            <a:ext cx="10845800" cy="1866900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2824D2-3D1E-864B-B06B-1EC0AE6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3487" y="5899150"/>
            <a:ext cx="4114800" cy="365125"/>
          </a:xfrm>
        </p:spPr>
        <p:txBody>
          <a:bodyPr/>
          <a:lstStyle/>
          <a:p>
            <a:r>
              <a:rPr lang="es-PE" dirty="0"/>
              <a:t>Herrera AF et al, Ann Oncol 2018</a:t>
            </a:r>
          </a:p>
          <a:p>
            <a:r>
              <a:rPr lang="es-PE" dirty="0"/>
              <a:t>
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D538426-766E-774C-870F-D9A0C2A74C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100" y="2346325"/>
            <a:ext cx="50482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47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2A1596-B2B7-504E-B828-8374D050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8125"/>
            <a:ext cx="10845800" cy="1866900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2824D2-3D1E-864B-B06B-1EC0AE6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3487" y="5899150"/>
            <a:ext cx="4114800" cy="365125"/>
          </a:xfrm>
        </p:spPr>
        <p:txBody>
          <a:bodyPr/>
          <a:lstStyle/>
          <a:p>
            <a:r>
              <a:rPr lang="es-PE" dirty="0"/>
              <a:t>Herrera AF et al, Ann Oncol 2018</a:t>
            </a:r>
          </a:p>
          <a:p>
            <a:r>
              <a:rPr lang="es-PE" dirty="0"/>
              <a:t>
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D538426-766E-774C-870F-D9A0C2A74C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100" y="2346325"/>
            <a:ext cx="5048250" cy="3552825"/>
          </a:xfrm>
          <a:prstGeom prst="rect">
            <a:avLst/>
          </a:prstGeom>
        </p:spPr>
      </p:pic>
      <p:pic>
        <p:nvPicPr>
          <p:cNvPr id="13" name="Picture 0">
            <a:extLst>
              <a:ext uri="{FF2B5EF4-FFF2-40B4-BE49-F238E27FC236}">
                <a16:creationId xmlns:a16="http://schemas.microsoft.com/office/drawing/2014/main" id="{8CCB97C9-D1F9-104C-8FB1-A59B0F2F98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2346325"/>
            <a:ext cx="5481637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29B6277-71DC-CF48-BB96-FE7B7F544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12088" b="-12088"/>
          <a:stretch>
            <a:fillRect/>
          </a:stretch>
        </p:blipFill>
        <p:spPr>
          <a:xfrm>
            <a:off x="1088571" y="1283315"/>
            <a:ext cx="9726327" cy="506593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2EC00D-D370-424C-BD7B-DD39B0E16176}"/>
              </a:ext>
            </a:extLst>
          </p:cNvPr>
          <p:cNvSpPr txBox="1"/>
          <p:nvPr/>
        </p:nvSpPr>
        <p:spPr>
          <a:xfrm>
            <a:off x="3113315" y="888946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/>
              <a:t>Historia del Tratamiento del Linfoma de Hodgkin</a:t>
            </a:r>
          </a:p>
        </p:txBody>
      </p:sp>
    </p:spTree>
    <p:extLst>
      <p:ext uri="{BB962C8B-B14F-4D97-AF65-F5344CB8AC3E}">
        <p14:creationId xmlns:p14="http://schemas.microsoft.com/office/powerpoint/2010/main" val="3835708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2A1596-B2B7-504E-B828-8374D050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8125"/>
            <a:ext cx="10845800" cy="1866900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2824D2-3D1E-864B-B06B-1EC0AE6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3487" y="6011863"/>
            <a:ext cx="4114800" cy="365125"/>
          </a:xfrm>
        </p:spPr>
        <p:txBody>
          <a:bodyPr/>
          <a:lstStyle/>
          <a:p>
            <a:r>
              <a:rPr lang="es-PE" dirty="0"/>
              <a:t>Herrera AF et al, Ann Oncol 2018</a:t>
            </a:r>
          </a:p>
          <a:p>
            <a:r>
              <a:rPr lang="es-PE" dirty="0"/>
              <a:t>
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5BA404-DC7E-9745-9729-F25E8B0B9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2217738"/>
            <a:ext cx="9316244" cy="368141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3B73EE-9785-A640-9AE2-6DFDB8996DE8}"/>
              </a:ext>
            </a:extLst>
          </p:cNvPr>
          <p:cNvSpPr txBox="1"/>
          <p:nvPr/>
        </p:nvSpPr>
        <p:spPr>
          <a:xfrm>
            <a:off x="4410075" y="3429000"/>
            <a:ext cx="1114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dirty="0"/>
              <a:t>SLP:66%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67A887-5B1C-D049-A3FA-60882CCBA636}"/>
              </a:ext>
            </a:extLst>
          </p:cNvPr>
          <p:cNvSpPr txBox="1"/>
          <p:nvPr/>
        </p:nvSpPr>
        <p:spPr>
          <a:xfrm>
            <a:off x="9503569" y="2676222"/>
            <a:ext cx="97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dirty="0"/>
              <a:t>SG:93%</a:t>
            </a:r>
          </a:p>
        </p:txBody>
      </p:sp>
    </p:spTree>
    <p:extLst>
      <p:ext uri="{BB962C8B-B14F-4D97-AF65-F5344CB8AC3E}">
        <p14:creationId xmlns:p14="http://schemas.microsoft.com/office/powerpoint/2010/main" val="1521952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4E60EC-7834-6A42-AC0E-5F772B73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858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BDE902-117E-614E-A6CC-37F583F36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01" y="1543050"/>
            <a:ext cx="6091311" cy="4943475"/>
          </a:xfrm>
          <a:prstGeom prst="rect">
            <a:avLst/>
          </a:prstGeom>
        </p:spPr>
      </p:pic>
      <p:sp>
        <p:nvSpPr>
          <p:cNvPr id="9" name="Marcador de pie de página 5">
            <a:extLst>
              <a:ext uri="{FF2B5EF4-FFF2-40B4-BE49-F238E27FC236}">
                <a16:creationId xmlns:a16="http://schemas.microsoft.com/office/drawing/2014/main" id="{3C287F97-546D-A941-89CA-BA946CDE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1987" y="5765268"/>
            <a:ext cx="4114800" cy="365125"/>
          </a:xfrm>
        </p:spPr>
        <p:txBody>
          <a:bodyPr/>
          <a:lstStyle/>
          <a:p>
            <a:r>
              <a:rPr lang="es-PE" dirty="0"/>
              <a:t>
Moskowitz AJ. et al, Lancet Oncology 2015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989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4E60EC-7834-6A42-AC0E-5F772B73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82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F015FD2-E9D6-494D-A869-B16EDAF0D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" y="2119402"/>
            <a:ext cx="5621704" cy="336189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DF8013F-6CEB-C140-9E8F-3FAA5ADC8CC7}"/>
              </a:ext>
            </a:extLst>
          </p:cNvPr>
          <p:cNvSpPr txBox="1"/>
          <p:nvPr/>
        </p:nvSpPr>
        <p:spPr>
          <a:xfrm>
            <a:off x="4559691" y="2432832"/>
            <a:ext cx="59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92%</a:t>
            </a:r>
          </a:p>
          <a:p>
            <a:r>
              <a:rPr lang="es-PY" dirty="0"/>
              <a:t>91%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D844BA-8362-8944-B308-C03608694CE2}"/>
              </a:ext>
            </a:extLst>
          </p:cNvPr>
          <p:cNvSpPr txBox="1"/>
          <p:nvPr/>
        </p:nvSpPr>
        <p:spPr>
          <a:xfrm>
            <a:off x="3940713" y="3814635"/>
            <a:ext cx="6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46%</a:t>
            </a:r>
          </a:p>
        </p:txBody>
      </p:sp>
      <p:sp>
        <p:nvSpPr>
          <p:cNvPr id="9" name="Marcador de pie de página 5">
            <a:extLst>
              <a:ext uri="{FF2B5EF4-FFF2-40B4-BE49-F238E27FC236}">
                <a16:creationId xmlns:a16="http://schemas.microsoft.com/office/drawing/2014/main" id="{3C287F97-546D-A941-89CA-BA946CDE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2061" y="5722406"/>
            <a:ext cx="4114800" cy="365125"/>
          </a:xfrm>
        </p:spPr>
        <p:txBody>
          <a:bodyPr/>
          <a:lstStyle/>
          <a:p>
            <a:r>
              <a:rPr lang="es-PE" dirty="0"/>
              <a:t>
Moskowitz AJ. et al, Lancet Oncology 2015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4973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4E60EC-7834-6A42-AC0E-5F772B73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82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F015FD2-E9D6-494D-A869-B16EDAF0D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" y="2119402"/>
            <a:ext cx="5621704" cy="336189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DF8013F-6CEB-C140-9E8F-3FAA5ADC8CC7}"/>
              </a:ext>
            </a:extLst>
          </p:cNvPr>
          <p:cNvSpPr txBox="1"/>
          <p:nvPr/>
        </p:nvSpPr>
        <p:spPr>
          <a:xfrm>
            <a:off x="4559691" y="2432832"/>
            <a:ext cx="59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92%</a:t>
            </a:r>
          </a:p>
          <a:p>
            <a:r>
              <a:rPr lang="es-PY" dirty="0"/>
              <a:t>91%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D844BA-8362-8944-B308-C03608694CE2}"/>
              </a:ext>
            </a:extLst>
          </p:cNvPr>
          <p:cNvSpPr txBox="1"/>
          <p:nvPr/>
        </p:nvSpPr>
        <p:spPr>
          <a:xfrm>
            <a:off x="3940713" y="3814635"/>
            <a:ext cx="6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46%</a:t>
            </a:r>
          </a:p>
        </p:txBody>
      </p:sp>
      <p:sp>
        <p:nvSpPr>
          <p:cNvPr id="9" name="Marcador de pie de página 5">
            <a:extLst>
              <a:ext uri="{FF2B5EF4-FFF2-40B4-BE49-F238E27FC236}">
                <a16:creationId xmlns:a16="http://schemas.microsoft.com/office/drawing/2014/main" id="{3C287F97-546D-A941-89CA-BA946CDE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2061" y="5722406"/>
            <a:ext cx="4114800" cy="365125"/>
          </a:xfrm>
        </p:spPr>
        <p:txBody>
          <a:bodyPr/>
          <a:lstStyle/>
          <a:p>
            <a:r>
              <a:rPr lang="es-PE" dirty="0"/>
              <a:t>
Moskowitz AJ. et al, Lancet Oncology 2015</a:t>
            </a:r>
          </a:p>
          <a:p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4DE049-55B8-9C49-B62C-9A76642E0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10" y="2155498"/>
            <a:ext cx="5734929" cy="328969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F4D041F-1C97-214B-9C00-6D01ABA90C6E}"/>
              </a:ext>
            </a:extLst>
          </p:cNvPr>
          <p:cNvSpPr txBox="1"/>
          <p:nvPr/>
        </p:nvSpPr>
        <p:spPr>
          <a:xfrm>
            <a:off x="9601543" y="2755997"/>
            <a:ext cx="215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OS 2 years was 95%</a:t>
            </a:r>
          </a:p>
        </p:txBody>
      </p:sp>
    </p:spTree>
    <p:extLst>
      <p:ext uri="{BB962C8B-B14F-4D97-AF65-F5344CB8AC3E}">
        <p14:creationId xmlns:p14="http://schemas.microsoft.com/office/powerpoint/2010/main" val="2125572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DCBF74-3FBF-7F49-8014-2D654DCA4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8652"/>
            <a:ext cx="11991975" cy="215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3C35F6-4477-5D42-9860-2A95ABFEA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2827465"/>
            <a:ext cx="4684542" cy="33875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33F2C2-E065-D543-8A50-897EDA60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33" y="2827465"/>
            <a:ext cx="5777132" cy="338759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9BF52-4B4A-F948-B7B0-CF8AA160BD39}"/>
              </a:ext>
            </a:extLst>
          </p:cNvPr>
          <p:cNvSpPr txBox="1"/>
          <p:nvPr/>
        </p:nvSpPr>
        <p:spPr>
          <a:xfrm>
            <a:off x="506437" y="2458134"/>
            <a:ext cx="72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>
                <a:solidFill>
                  <a:srgbClr val="000000"/>
                </a:solidFill>
                <a:latin typeface="Open Sans" panose="020B0606030504020204" pitchFamily="34" charset="0"/>
              </a:rPr>
              <a:t>N: 55 </a:t>
            </a:r>
            <a:r>
              <a:rPr lang="es-PY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ORR: 92,5 % CR:73,6%</a:t>
            </a:r>
            <a:endParaRPr lang="es-PY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522631-046E-2B4B-85E1-6E11EE24B8E4}"/>
              </a:ext>
            </a:extLst>
          </p:cNvPr>
          <p:cNvSpPr txBox="1"/>
          <p:nvPr/>
        </p:nvSpPr>
        <p:spPr>
          <a:xfrm>
            <a:off x="3910819" y="3706837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OS: 92%</a:t>
            </a:r>
            <a:endParaRPr lang="es-PY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B3DCD1-63BF-B046-84D7-FCEA2ABA19D1}"/>
              </a:ext>
            </a:extLst>
          </p:cNvPr>
          <p:cNvSpPr txBox="1"/>
          <p:nvPr/>
        </p:nvSpPr>
        <p:spPr>
          <a:xfrm>
            <a:off x="10194388" y="4394368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>
                <a:solidFill>
                  <a:srgbClr val="000000"/>
                </a:solidFill>
                <a:latin typeface="Open Sans" panose="020B0606030504020204" pitchFamily="34" charset="0"/>
              </a:rPr>
              <a:t>      </a:t>
            </a:r>
            <a:r>
              <a:rPr lang="es-PY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60,3% </a:t>
            </a:r>
            <a:endParaRPr lang="es-PY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B4786-6B91-1F41-AFB4-0B50A4FDB8A5}"/>
              </a:ext>
            </a:extLst>
          </p:cNvPr>
          <p:cNvSpPr txBox="1"/>
          <p:nvPr/>
        </p:nvSpPr>
        <p:spPr>
          <a:xfrm>
            <a:off x="10566008" y="3706837"/>
            <a:ext cx="946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dirty="0">
                <a:solidFill>
                  <a:srgbClr val="000000"/>
                </a:solidFill>
                <a:latin typeface="Open Sans" panose="020B0606030504020204" pitchFamily="34" charset="0"/>
              </a:rPr>
              <a:t>67</a:t>
            </a:r>
            <a:r>
              <a:rPr lang="es-PY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% </a:t>
            </a:r>
            <a:endParaRPr lang="es-PY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05B073-4792-A748-BDE9-9300688E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8608" y="6393055"/>
            <a:ext cx="4114800" cy="365125"/>
          </a:xfrm>
        </p:spPr>
        <p:txBody>
          <a:bodyPr/>
          <a:lstStyle/>
          <a:p>
            <a:r>
              <a:rPr lang="es-PE" dirty="0"/>
              <a:t>LaCasce AS. et al, Br J Haematol 2020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69189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6BCA6C-EA8F-A942-9CF1-8160F5186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59"/>
            <a:ext cx="12192000" cy="23352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9317EA-5486-DA4C-83FF-67DEF6678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" y="3112532"/>
            <a:ext cx="4783015" cy="29685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938249-C082-A64A-B520-A43DE6B98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11" y="3112533"/>
            <a:ext cx="4783016" cy="29685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3E83413-3DB6-5D42-96ED-6AADD9423D63}"/>
              </a:ext>
            </a:extLst>
          </p:cNvPr>
          <p:cNvSpPr txBox="1"/>
          <p:nvPr/>
        </p:nvSpPr>
        <p:spPr>
          <a:xfrm>
            <a:off x="562708" y="2743200"/>
            <a:ext cx="7920110" cy="52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Y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7B4D6D0-F291-3A4D-BE1F-5ED9D7690BE1}"/>
              </a:ext>
            </a:extLst>
          </p:cNvPr>
          <p:cNvSpPr txBox="1"/>
          <p:nvPr/>
        </p:nvSpPr>
        <p:spPr>
          <a:xfrm>
            <a:off x="374573" y="274320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N:66 ORR:91% CR:70%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41849A-BF66-2C41-A6E1-C2D512A12122}"/>
              </a:ext>
            </a:extLst>
          </p:cNvPr>
          <p:cNvSpPr txBox="1"/>
          <p:nvPr/>
        </p:nvSpPr>
        <p:spPr>
          <a:xfrm>
            <a:off x="10603391" y="3565334"/>
            <a:ext cx="53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400" dirty="0"/>
              <a:t>91%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3D3361-4DA3-6145-90EF-8ED91C9EA155}"/>
              </a:ext>
            </a:extLst>
          </p:cNvPr>
          <p:cNvSpPr txBox="1"/>
          <p:nvPr/>
        </p:nvSpPr>
        <p:spPr>
          <a:xfrm>
            <a:off x="4077087" y="3870601"/>
            <a:ext cx="793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400" dirty="0"/>
              <a:t>71%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765DBF6-5B0D-0646-BD74-BBD892E9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2038" y="6351359"/>
            <a:ext cx="4114800" cy="365125"/>
          </a:xfrm>
        </p:spPr>
        <p:txBody>
          <a:bodyPr/>
          <a:lstStyle/>
          <a:p>
            <a:r>
              <a:rPr lang="es-PE" dirty="0"/>
              <a:t>Garcia-Sanz R. et al, Ann Oncol 2019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516735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F7F48F-0602-B447-855B-9654F01B3B9A}"/>
              </a:ext>
            </a:extLst>
          </p:cNvPr>
          <p:cNvSpPr txBox="1"/>
          <p:nvPr/>
        </p:nvSpPr>
        <p:spPr>
          <a:xfrm>
            <a:off x="2351314" y="566057"/>
            <a:ext cx="6945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CPI-Based Salvage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210CCB69-3EA2-0044-9D0E-B3F115E43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09749"/>
              </p:ext>
            </p:extLst>
          </p:nvPr>
        </p:nvGraphicFramePr>
        <p:xfrm>
          <a:off x="1577521" y="1440936"/>
          <a:ext cx="9321798" cy="397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633">
                  <a:extLst>
                    <a:ext uri="{9D8B030D-6E8A-4147-A177-3AD203B41FA5}">
                      <a16:colId xmlns:a16="http://schemas.microsoft.com/office/drawing/2014/main" val="1187109323"/>
                    </a:ext>
                  </a:extLst>
                </a:gridCol>
                <a:gridCol w="931939">
                  <a:extLst>
                    <a:ext uri="{9D8B030D-6E8A-4147-A177-3AD203B41FA5}">
                      <a16:colId xmlns:a16="http://schemas.microsoft.com/office/drawing/2014/main" val="4241400706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3046654689"/>
                    </a:ext>
                  </a:extLst>
                </a:gridCol>
                <a:gridCol w="1284515">
                  <a:extLst>
                    <a:ext uri="{9D8B030D-6E8A-4147-A177-3AD203B41FA5}">
                      <a16:colId xmlns:a16="http://schemas.microsoft.com/office/drawing/2014/main" val="4239059106"/>
                    </a:ext>
                  </a:extLst>
                </a:gridCol>
                <a:gridCol w="1415142">
                  <a:extLst>
                    <a:ext uri="{9D8B030D-6E8A-4147-A177-3AD203B41FA5}">
                      <a16:colId xmlns:a16="http://schemas.microsoft.com/office/drawing/2014/main" val="1614211148"/>
                    </a:ext>
                  </a:extLst>
                </a:gridCol>
                <a:gridCol w="2743198">
                  <a:extLst>
                    <a:ext uri="{9D8B030D-6E8A-4147-A177-3AD203B41FA5}">
                      <a16:colId xmlns:a16="http://schemas.microsoft.com/office/drawing/2014/main" val="1933267082"/>
                    </a:ext>
                  </a:extLst>
                </a:gridCol>
              </a:tblGrid>
              <a:tr h="674128"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Regimen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Number Prior lines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ORR (%)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CR (%)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/>
                        <a:t>Ref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288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Nivo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23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1-6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NR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Ansell SM. et al, N. Engl. J. Med. 2015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72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Pembro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210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1-4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71,9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27,6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Chen R. et al, Blood 2019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77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BV-Nivo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91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85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67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Advani RH. et al, Blood 2021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56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Pembro-GVD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36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95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Moskowitz AJ. et al, J Clin Oncol 2021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158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Pembro-ICE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39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97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87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Bryan LJ. et al, Blood 2021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Y" dirty="0"/>
                        <a:t>Nivo+/- ICE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37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1-6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93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Y" dirty="0"/>
                        <a:t>91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dirty="0"/>
                        <a:t>Herrera AF. et al, Blood 2019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75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34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9C239D-2EF7-4B44-B479-02F2E94F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1834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510749-459D-B64B-BDC7-4CB293A8C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891251"/>
            <a:ext cx="3441700" cy="41798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A346D1-DE94-984A-A6BB-31D405D64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3" y="1891251"/>
            <a:ext cx="7891462" cy="3595149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0CCB112-746A-304E-8F67-F3EE7D38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5652" y="5888575"/>
            <a:ext cx="4114800" cy="365125"/>
          </a:xfrm>
        </p:spPr>
        <p:txBody>
          <a:bodyPr/>
          <a:lstStyle/>
          <a:p>
            <a:r>
              <a:rPr lang="es-PE" dirty="0"/>
              <a:t>Ansell SM. et al, N. Engl. J. Med. 2015 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745280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9C239D-2EF7-4B44-B479-02F2E94F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1834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510749-459D-B64B-BDC7-4CB293A8C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891251"/>
            <a:ext cx="3441700" cy="41798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A346D1-DE94-984A-A6BB-31D405D64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3" y="1891251"/>
            <a:ext cx="7891462" cy="3595149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0CCB112-746A-304E-8F67-F3EE7D38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5652" y="5888575"/>
            <a:ext cx="4114800" cy="365125"/>
          </a:xfrm>
        </p:spPr>
        <p:txBody>
          <a:bodyPr/>
          <a:lstStyle/>
          <a:p>
            <a:r>
              <a:rPr lang="es-PE" dirty="0"/>
              <a:t>Ansell SM. et al, N. Engl. J. Med. 2015 </a:t>
            </a:r>
          </a:p>
          <a:p>
            <a:r>
              <a:rPr lang="es-PE" dirty="0"/>
              <a:t>
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A4E7590-101B-2A4C-A106-2492C706D755}"/>
              </a:ext>
            </a:extLst>
          </p:cNvPr>
          <p:cNvSpPr/>
          <p:nvPr/>
        </p:nvSpPr>
        <p:spPr>
          <a:xfrm rot="5400000">
            <a:off x="1707482" y="3169575"/>
            <a:ext cx="712534" cy="3378200"/>
          </a:xfrm>
          <a:prstGeom prst="rect">
            <a:avLst/>
          </a:prstGeom>
          <a:noFill/>
          <a:ln w="76200" cmpd="sng">
            <a:solidFill>
              <a:schemeClr val="accent6"/>
            </a:solidFill>
          </a:ln>
          <a:effectLst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4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9C239D-2EF7-4B44-B479-02F2E94F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1834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510749-459D-B64B-BDC7-4CB293A8C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891251"/>
            <a:ext cx="3441700" cy="41798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A346D1-DE94-984A-A6BB-31D405D64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3" y="1891251"/>
            <a:ext cx="7891462" cy="3595149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0CCB112-746A-304E-8F67-F3EE7D38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5652" y="5888575"/>
            <a:ext cx="4114800" cy="365125"/>
          </a:xfrm>
        </p:spPr>
        <p:txBody>
          <a:bodyPr/>
          <a:lstStyle/>
          <a:p>
            <a:r>
              <a:rPr lang="es-PE" dirty="0"/>
              <a:t>Ansell SM. et al, N. Engl. J. Med. 2015 </a:t>
            </a:r>
          </a:p>
          <a:p>
            <a:r>
              <a:rPr lang="es-PE" dirty="0"/>
              <a:t>
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A4E7590-101B-2A4C-A106-2492C706D755}"/>
              </a:ext>
            </a:extLst>
          </p:cNvPr>
          <p:cNvSpPr/>
          <p:nvPr/>
        </p:nvSpPr>
        <p:spPr>
          <a:xfrm rot="5400000">
            <a:off x="1707482" y="3169575"/>
            <a:ext cx="712534" cy="3378200"/>
          </a:xfrm>
          <a:prstGeom prst="rect">
            <a:avLst/>
          </a:prstGeom>
          <a:noFill/>
          <a:ln w="76200" cmpd="sng">
            <a:solidFill>
              <a:schemeClr val="accent6"/>
            </a:solidFill>
          </a:ln>
          <a:effectLst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CEF88FB-9EA4-E84F-B241-6BDAD194EDD7}"/>
              </a:ext>
            </a:extLst>
          </p:cNvPr>
          <p:cNvSpPr/>
          <p:nvPr/>
        </p:nvSpPr>
        <p:spPr>
          <a:xfrm rot="5400000">
            <a:off x="7718352" y="-1024802"/>
            <a:ext cx="444643" cy="7891462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1A8D6C3-C897-5349-A654-B4B11EF70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2299" b="-2299"/>
          <a:stretch>
            <a:fillRect/>
          </a:stretch>
        </p:blipFill>
        <p:spPr>
          <a:xfrm>
            <a:off x="979941" y="740229"/>
            <a:ext cx="9938429" cy="5061857"/>
          </a:xfrm>
        </p:spPr>
      </p:pic>
    </p:spTree>
    <p:extLst>
      <p:ext uri="{BB962C8B-B14F-4D97-AF65-F5344CB8AC3E}">
        <p14:creationId xmlns:p14="http://schemas.microsoft.com/office/powerpoint/2010/main" val="933951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8B748F-8AA7-A049-86B1-1028BB160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" y="0"/>
            <a:ext cx="11239500" cy="2070100"/>
          </a:xfrm>
          <a:prstGeom prst="rect">
            <a:avLst/>
          </a:prstGeom>
        </p:spPr>
      </p:pic>
      <p:pic>
        <p:nvPicPr>
          <p:cNvPr id="4" name="New picture">
            <a:extLst>
              <a:ext uri="{FF2B5EF4-FFF2-40B4-BE49-F238E27FC236}">
                <a16:creationId xmlns:a16="http://schemas.microsoft.com/office/drawing/2014/main" id="{3D752316-34FB-6641-B134-CD40D947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1" y="2368627"/>
            <a:ext cx="5979635" cy="33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5671BF-7EF3-FC4C-B23C-569E3F7A7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40" b="18560"/>
          <a:stretch/>
        </p:blipFill>
        <p:spPr>
          <a:xfrm>
            <a:off x="7073993" y="2368626"/>
            <a:ext cx="4498538" cy="3238959"/>
          </a:xfrm>
          <a:prstGeom prst="rect">
            <a:avLst/>
          </a:prstGeom>
        </p:spPr>
      </p:pic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74A38D-3A7A-E64C-B384-AC158001D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3413" y="5906111"/>
            <a:ext cx="4114800" cy="365125"/>
          </a:xfrm>
        </p:spPr>
        <p:txBody>
          <a:bodyPr/>
          <a:lstStyle/>
          <a:p>
            <a:r>
              <a:rPr lang="es-PE" dirty="0"/>
              <a:t>Chen R. et al, Blood 2019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442828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735745-C927-A540-9670-67ADBF5FC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r="1045" b="4957"/>
          <a:stretch/>
        </p:blipFill>
        <p:spPr>
          <a:xfrm>
            <a:off x="459581" y="65910"/>
            <a:ext cx="11272838" cy="1669228"/>
          </a:xfrm>
          <a:prstGeom prst="rect">
            <a:avLst/>
          </a:prstGeom>
        </p:spPr>
      </p:pic>
      <p:pic>
        <p:nvPicPr>
          <p:cNvPr id="7" name="New picture">
            <a:extLst>
              <a:ext uri="{FF2B5EF4-FFF2-40B4-BE49-F238E27FC236}">
                <a16:creationId xmlns:a16="http://schemas.microsoft.com/office/drawing/2014/main" id="{414847F0-7A56-B549-BBA9-27546A8C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22" y="2209800"/>
            <a:ext cx="4516916" cy="42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New picture">
            <a:extLst>
              <a:ext uri="{FF2B5EF4-FFF2-40B4-BE49-F238E27FC236}">
                <a16:creationId xmlns:a16="http://schemas.microsoft.com/office/drawing/2014/main" id="{DFA2BE15-839F-8841-92E4-75A5856A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3" y="1900238"/>
            <a:ext cx="5610340" cy="45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81CFF087-6615-8545-BF24-093F0069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34680" y="6675437"/>
            <a:ext cx="4114800" cy="365125"/>
          </a:xfrm>
        </p:spPr>
        <p:txBody>
          <a:bodyPr/>
          <a:lstStyle/>
          <a:p>
            <a:r>
              <a:rPr lang="es-PE" dirty="0"/>
              <a:t>Advani RH. et al, Blood 2021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221060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E43F0A-C202-9A49-8075-4BDE199B6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9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51EBF3-ACC7-464A-98F7-009D79FD9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82" y="2879993"/>
            <a:ext cx="6386111" cy="2133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236963-8B29-A241-BCAE-D3EBA4BDE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5" y="2402111"/>
            <a:ext cx="4652178" cy="3704217"/>
          </a:xfrm>
          <a:prstGeom prst="rect">
            <a:avLst/>
          </a:prstGeom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5D115538-D04E-B541-990B-D98B199A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02337" y="5923765"/>
            <a:ext cx="4114800" cy="365125"/>
          </a:xfrm>
        </p:spPr>
        <p:txBody>
          <a:bodyPr/>
          <a:lstStyle/>
          <a:p>
            <a:r>
              <a:rPr lang="es-PE" dirty="0"/>
              <a:t>Moskowitz AJ. et al, J Clin Oncol 2021</a:t>
            </a:r>
          </a:p>
          <a:p>
            <a:r>
              <a:rPr lang="es-P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19621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30FBC2-7B0E-F647-B75E-80C8C09CF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" y="-78418"/>
            <a:ext cx="11734800" cy="1907218"/>
          </a:xfrm>
          <a:prstGeom prst="rect">
            <a:avLst/>
          </a:prstGeom>
        </p:spPr>
      </p:pic>
      <p:pic>
        <p:nvPicPr>
          <p:cNvPr id="4" name="New picture">
            <a:extLst>
              <a:ext uri="{FF2B5EF4-FFF2-40B4-BE49-F238E27FC236}">
                <a16:creationId xmlns:a16="http://schemas.microsoft.com/office/drawing/2014/main" id="{F7ACA77B-BD82-4D43-B9FF-1A4371EF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95" y="2225408"/>
            <a:ext cx="5549747" cy="35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AE7F67A1-58F6-9E45-9E5B-F4DC9EE3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1" y="2027104"/>
            <a:ext cx="5549747" cy="392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E69A719-2146-FC41-BF76-5E534358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3425" y="5848389"/>
            <a:ext cx="4114800" cy="365125"/>
          </a:xfrm>
        </p:spPr>
        <p:txBody>
          <a:bodyPr/>
          <a:lstStyle/>
          <a:p>
            <a:r>
              <a:rPr lang="es-PE" dirty="0"/>
              <a:t>Merryman R. et al, Blood 2021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35651B-6E2C-564A-9A90-00DC5A6CB18F}"/>
              </a:ext>
            </a:extLst>
          </p:cNvPr>
          <p:cNvSpPr txBox="1"/>
          <p:nvPr/>
        </p:nvSpPr>
        <p:spPr>
          <a:xfrm>
            <a:off x="2357438" y="2225408"/>
            <a:ext cx="50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400" dirty="0"/>
              <a:t>81%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F9F3FA-648D-AF47-82D0-9BA9AA247700}"/>
              </a:ext>
            </a:extLst>
          </p:cNvPr>
          <p:cNvSpPr txBox="1"/>
          <p:nvPr/>
        </p:nvSpPr>
        <p:spPr>
          <a:xfrm>
            <a:off x="5246874" y="2225408"/>
            <a:ext cx="589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88%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4F2E01-3FF9-A144-ACA5-3B2043639D81}"/>
              </a:ext>
            </a:extLst>
          </p:cNvPr>
          <p:cNvSpPr txBox="1"/>
          <p:nvPr/>
        </p:nvSpPr>
        <p:spPr>
          <a:xfrm>
            <a:off x="5246874" y="2657475"/>
            <a:ext cx="490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51%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3E5FC1-0F01-AA45-A974-2FD8906B156B}"/>
              </a:ext>
            </a:extLst>
          </p:cNvPr>
          <p:cNvSpPr txBox="1"/>
          <p:nvPr/>
        </p:nvSpPr>
        <p:spPr>
          <a:xfrm>
            <a:off x="2542495" y="4186316"/>
            <a:ext cx="644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85%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26382E-10AC-7149-99D4-D8E902E34776}"/>
              </a:ext>
            </a:extLst>
          </p:cNvPr>
          <p:cNvSpPr txBox="1"/>
          <p:nvPr/>
        </p:nvSpPr>
        <p:spPr>
          <a:xfrm>
            <a:off x="2336131" y="4553897"/>
            <a:ext cx="814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75%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6DBB6C-8F67-8E42-A6CA-13110FC7B2AF}"/>
              </a:ext>
            </a:extLst>
          </p:cNvPr>
          <p:cNvSpPr txBox="1"/>
          <p:nvPr/>
        </p:nvSpPr>
        <p:spPr>
          <a:xfrm>
            <a:off x="8510588" y="2657474"/>
            <a:ext cx="634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96%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5CD49C-459D-5B41-8A7E-68D4F0A892E3}"/>
              </a:ext>
            </a:extLst>
          </p:cNvPr>
          <p:cNvSpPr txBox="1"/>
          <p:nvPr/>
        </p:nvSpPr>
        <p:spPr>
          <a:xfrm>
            <a:off x="10410825" y="3290500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dirty="0"/>
              <a:t>98%vs 86%</a:t>
            </a:r>
          </a:p>
        </p:txBody>
      </p:sp>
    </p:spTree>
    <p:extLst>
      <p:ext uri="{BB962C8B-B14F-4D97-AF65-F5344CB8AC3E}">
        <p14:creationId xmlns:p14="http://schemas.microsoft.com/office/powerpoint/2010/main" val="2498784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C2369D-2F1B-4348-9820-FD173E4B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391900" cy="22474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F15B1A-2BA9-1E45-8E4D-F4F5292BF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5" y="2588963"/>
            <a:ext cx="5543855" cy="297080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51DB4E-0DC2-9B4E-803C-A0B182638A64}"/>
              </a:ext>
            </a:extLst>
          </p:cNvPr>
          <p:cNvSpPr txBox="1"/>
          <p:nvPr/>
        </p:nvSpPr>
        <p:spPr>
          <a:xfrm>
            <a:off x="6775373" y="2588963"/>
            <a:ext cx="37237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Al menos dos de los siguientes factores de riesgo: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 Enfermedad refractaria primaria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 Recaída temprana de la enfermedad </a:t>
            </a:r>
            <a:r>
              <a:rPr lang="es-PY" b="1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&lt;</a:t>
            </a:r>
            <a:r>
              <a:rPr lang="es-PY" b="1" i="0" dirty="0">
                <a:solidFill>
                  <a:srgbClr val="222222"/>
                </a:solidFill>
                <a:effectLst/>
              </a:rPr>
              <a:t> </a:t>
            </a:r>
            <a:r>
              <a:rPr lang="es-PY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12 meses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Enfermedad extraganglionar en el momento de la recaída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 PET + antes de TACM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Síntomas 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dirty="0"/>
              <a:t>&gt; 1 régimen de terapia posterior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9DC2474-5D1D-B44A-8BB9-4B9CA1CE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81925" y="5792807"/>
            <a:ext cx="4114800" cy="365125"/>
          </a:xfrm>
        </p:spPr>
        <p:txBody>
          <a:bodyPr/>
          <a:lstStyle/>
          <a:p>
            <a:r>
              <a:rPr lang="es-PE" dirty="0"/>
              <a:t>Moskowitz  C. et all, Blood 2018</a:t>
            </a:r>
          </a:p>
        </p:txBody>
      </p:sp>
    </p:spTree>
    <p:extLst>
      <p:ext uri="{BB962C8B-B14F-4D97-AF65-F5344CB8AC3E}">
        <p14:creationId xmlns:p14="http://schemas.microsoft.com/office/powerpoint/2010/main" val="3169561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9848B25-E88A-E840-8655-0E03C07C5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13345"/>
          <a:stretch/>
        </p:blipFill>
        <p:spPr>
          <a:xfrm>
            <a:off x="0" y="0"/>
            <a:ext cx="10693400" cy="26220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AA542BE-F3A7-5343-A422-CEBE80614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790"/>
            <a:ext cx="4340646" cy="29278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D068337-31A1-824F-98D1-1C4F7390A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44" y="3128790"/>
            <a:ext cx="3513616" cy="22088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699F5FA-441C-C240-8FD1-99B95030C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58" y="3128789"/>
            <a:ext cx="3278146" cy="2208825"/>
          </a:xfrm>
          <a:prstGeom prst="rect">
            <a:avLst/>
          </a:prstGeom>
        </p:spPr>
      </p:pic>
      <p:sp>
        <p:nvSpPr>
          <p:cNvPr id="19" name="Marcador de pie de página 6">
            <a:extLst>
              <a:ext uri="{FF2B5EF4-FFF2-40B4-BE49-F238E27FC236}">
                <a16:creationId xmlns:a16="http://schemas.microsoft.com/office/drawing/2014/main" id="{A2E95130-8674-1D49-BCBE-A9AC9203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4838" y="5755277"/>
            <a:ext cx="4114800" cy="365125"/>
          </a:xfrm>
        </p:spPr>
        <p:txBody>
          <a:bodyPr/>
          <a:lstStyle/>
          <a:p>
            <a:r>
              <a:rPr lang="es-PE" dirty="0"/>
              <a:t>Ramos C. et al, JCO 2020</a:t>
            </a:r>
          </a:p>
        </p:txBody>
      </p:sp>
    </p:spTree>
    <p:extLst>
      <p:ext uri="{BB962C8B-B14F-4D97-AF65-F5344CB8AC3E}">
        <p14:creationId xmlns:p14="http://schemas.microsoft.com/office/powerpoint/2010/main" val="3144365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9848B25-E88A-E840-8655-0E03C07C5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13345"/>
          <a:stretch/>
        </p:blipFill>
        <p:spPr>
          <a:xfrm>
            <a:off x="0" y="0"/>
            <a:ext cx="10693400" cy="26220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AA542BE-F3A7-5343-A422-CEBE80614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790"/>
            <a:ext cx="4340646" cy="29278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C7E6C0-8179-134D-AF8C-20C0ABD98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31" y="3128790"/>
            <a:ext cx="3556288" cy="2484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90202F-9C92-6D46-AD04-4DD53AC21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06" y="3128789"/>
            <a:ext cx="3963047" cy="2484839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BACEE88E-2FE3-DF4F-85E1-11E3EEE0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4838" y="5755277"/>
            <a:ext cx="4114800" cy="365125"/>
          </a:xfrm>
        </p:spPr>
        <p:txBody>
          <a:bodyPr/>
          <a:lstStyle/>
          <a:p>
            <a:r>
              <a:rPr lang="es-PE" dirty="0"/>
              <a:t>Ramos C. et al, JCO 2020</a:t>
            </a:r>
          </a:p>
        </p:txBody>
      </p:sp>
    </p:spTree>
    <p:extLst>
      <p:ext uri="{BB962C8B-B14F-4D97-AF65-F5344CB8AC3E}">
        <p14:creationId xmlns:p14="http://schemas.microsoft.com/office/powerpoint/2010/main" val="1544090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6B6DE6-44C3-AE4F-9709-C510EFC44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9" y="0"/>
            <a:ext cx="11379200" cy="2095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B63EE9-7739-CD4A-AE41-B64187142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9" y="2304821"/>
            <a:ext cx="4229100" cy="3568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E17D78-0764-A44D-8C5C-FB4ED318E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03" y="2304821"/>
            <a:ext cx="4102100" cy="1536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599023-66CC-1845-922D-EF7EB4CD1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03" y="4233690"/>
            <a:ext cx="4376679" cy="18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7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F55846-1084-6B49-8469-A17C929E3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9"/>
          <a:stretch/>
        </p:blipFill>
        <p:spPr>
          <a:xfrm>
            <a:off x="122869" y="300038"/>
            <a:ext cx="12315824" cy="1636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DC503CB-4E16-1342-BBF4-9A2A7A28C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9" y="2346528"/>
            <a:ext cx="4892044" cy="36193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52A83E-6CAA-1046-9874-990DBD9F49EC}"/>
              </a:ext>
            </a:extLst>
          </p:cNvPr>
          <p:cNvSpPr txBox="1"/>
          <p:nvPr/>
        </p:nvSpPr>
        <p:spPr>
          <a:xfrm>
            <a:off x="5825857" y="2536376"/>
            <a:ext cx="5255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 44 % de los pacientes que recibieron favezelimab + pembrolizumab tuvieron una reducción de ≥50 % en el tamaño de la lesión objetivo en comparación con el 5 % de los pacientes que recibieron pembrolizumab después de la progresión. Los resultados del análisis bootstrapping mostraron una mejor respuesta para favezelimab + pembrolizumab en relación con la monoterapia con pembrolizumab en el 99,4% </a:t>
            </a:r>
            <a:endParaRPr lang="es-PY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25D2B29-C416-ED4B-A0F9-5A7B4E29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23503" y="5783300"/>
            <a:ext cx="4114800" cy="365125"/>
          </a:xfrm>
        </p:spPr>
        <p:txBody>
          <a:bodyPr/>
          <a:lstStyle/>
          <a:p>
            <a:r>
              <a:rPr lang="es-PE" dirty="0"/>
              <a:t>Armand P. et al, EHA2023</a:t>
            </a:r>
          </a:p>
        </p:txBody>
      </p:sp>
    </p:spTree>
    <p:extLst>
      <p:ext uri="{BB962C8B-B14F-4D97-AF65-F5344CB8AC3E}">
        <p14:creationId xmlns:p14="http://schemas.microsoft.com/office/powerpoint/2010/main" val="3848723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C243CB-CE37-CE40-92DF-F067E85BBD65}"/>
              </a:ext>
            </a:extLst>
          </p:cNvPr>
          <p:cNvSpPr txBox="1"/>
          <p:nvPr/>
        </p:nvSpPr>
        <p:spPr>
          <a:xfrm>
            <a:off x="694063" y="385590"/>
            <a:ext cx="6643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2400" b="1" i="1" dirty="0"/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044EA06-2D15-FC4A-844C-77EF27AF2D69}"/>
              </a:ext>
            </a:extLst>
          </p:cNvPr>
          <p:cNvSpPr txBox="1"/>
          <p:nvPr/>
        </p:nvSpPr>
        <p:spPr>
          <a:xfrm>
            <a:off x="694063" y="847255"/>
            <a:ext cx="1019060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Hay opciones de rescate efectivas, ninguna ha demostrado ser superior a otras en un ensayo prospectivo, aleatorizado.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Cabe destacar que BV/nivo puede no ser la mejor opción para pacientes con enfermedad refractaria primaria.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dirty="0">
                <a:solidFill>
                  <a:srgbClr val="222222"/>
                </a:solidFill>
                <a:latin typeface="Arial" panose="020B0604020202020204" pitchFamily="34" charset="0"/>
              </a:rPr>
              <a:t>Los esquemas con anti-PD1 en segunda linea en combinacion tienden a ser los nuevos estandares</a:t>
            </a:r>
            <a:endParaRPr lang="es-PY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 quimioterapia convencional  sigue siendo una opción aceptable de 2 linea sin que ningún régimen único se recomiende claramente sobre otro.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Los pacientes con enfermedad quimiorrefractaria que responden bien a un CPI aún deben ser considerados para autoHCT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Favorecemos la consolidación de BV post-TCH en pacientes con al menos dos criterios AETHERA de alto riesgo, aunque la consideramos para todos los pacientes que cumplen al menos uno de los criterios de alto riesgo.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dirty="0">
                <a:solidFill>
                  <a:srgbClr val="222222"/>
                </a:solidFill>
                <a:latin typeface="Arial" panose="020B0604020202020204" pitchFamily="34" charset="0"/>
              </a:rPr>
              <a:t>Sigue la consigna de que lo mejor es curar más en primera linea, por lo que las investigaciones mas recientes en LH apuntan a mejorar las respuestas en primera linea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PY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Hay </a:t>
            </a:r>
            <a:r>
              <a:rPr lang="es-PY" sz="2000" dirty="0">
                <a:solidFill>
                  <a:srgbClr val="222222"/>
                </a:solidFill>
                <a:latin typeface="Arial" panose="020B0604020202020204" pitchFamily="34" charset="0"/>
              </a:rPr>
              <a:t>estudios en curso en varias combinaciones aun en fases incipientes que podrian mejorar las respuestas que tenemos con las terapias actualmente aprobadas </a:t>
            </a:r>
            <a:endParaRPr lang="es-PY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1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69AE7F5F-86FC-DE4B-B70A-B0AE8BA2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30" y="566057"/>
            <a:ext cx="9927770" cy="5660571"/>
          </a:xfrm>
        </p:spPr>
      </p:pic>
    </p:spTree>
    <p:extLst>
      <p:ext uri="{BB962C8B-B14F-4D97-AF65-F5344CB8AC3E}">
        <p14:creationId xmlns:p14="http://schemas.microsoft.com/office/powerpoint/2010/main" val="2956017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943942-9682-EB47-9F49-D23140D7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9" y="3194891"/>
            <a:ext cx="5684704" cy="29910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CE45E2-E9E9-574D-9B78-785A2CDD3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923" y="3194891"/>
            <a:ext cx="6096000" cy="29910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D4344D-60DA-B142-ADDE-A63B89B5D460}"/>
              </a:ext>
            </a:extLst>
          </p:cNvPr>
          <p:cNvSpPr txBox="1"/>
          <p:nvPr/>
        </p:nvSpPr>
        <p:spPr>
          <a:xfrm>
            <a:off x="143219" y="672030"/>
            <a:ext cx="6158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Agradecimientos</a:t>
            </a:r>
          </a:p>
          <a:p>
            <a:endParaRPr lang="es-PY" dirty="0"/>
          </a:p>
          <a:p>
            <a:r>
              <a:rPr lang="es-PY" dirty="0"/>
              <a:t>Grupo Linfoma-Mieloma Instituto de Prevision Social</a:t>
            </a:r>
          </a:p>
          <a:p>
            <a:r>
              <a:rPr lang="es-PY" dirty="0"/>
              <a:t>Grupo GELL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984FBAA-5F44-B64B-8C75-4A17C6D18C5A}"/>
              </a:ext>
            </a:extLst>
          </p:cNvPr>
          <p:cNvSpPr txBox="1"/>
          <p:nvPr/>
        </p:nvSpPr>
        <p:spPr>
          <a:xfrm>
            <a:off x="220337" y="2214390"/>
            <a:ext cx="560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X: </a:t>
            </a:r>
            <a:r>
              <a:rPr lang="es-PY" dirty="0">
                <a:solidFill>
                  <a:srgbClr val="0070C0"/>
                </a:solidFill>
              </a:rPr>
              <a:t>@Ali_von</a:t>
            </a:r>
          </a:p>
          <a:p>
            <a:r>
              <a:rPr lang="es-PY" dirty="0">
                <a:solidFill>
                  <a:srgbClr val="0070C0"/>
                </a:solidFill>
              </a:rPr>
              <a:t>alanavon70@gmail.com</a:t>
            </a:r>
          </a:p>
        </p:txBody>
      </p:sp>
    </p:spTree>
    <p:extLst>
      <p:ext uri="{BB962C8B-B14F-4D97-AF65-F5344CB8AC3E}">
        <p14:creationId xmlns:p14="http://schemas.microsoft.com/office/powerpoint/2010/main" val="104026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DD52DC96-2A04-EA4A-96AE-6D3A51A3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79163"/>
            <a:ext cx="11658599" cy="2376951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402506-880B-6F41-A5BE-AA6ABDF3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213712"/>
            <a:ext cx="4114800" cy="365125"/>
          </a:xfrm>
        </p:spPr>
        <p:txBody>
          <a:bodyPr/>
          <a:lstStyle/>
          <a:p>
            <a:r>
              <a:rPr lang="es-PE"/>
              <a:t>Schmitz et al, Lancet 2002; 359: 2065–71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E9208E-0772-4546-801A-A8D2A404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445028"/>
            <a:ext cx="4703536" cy="2057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6729A6-1B0C-E54A-BA3B-6826918202C9}"/>
              </a:ext>
            </a:extLst>
          </p:cNvPr>
          <p:cNvSpPr txBox="1"/>
          <p:nvPr/>
        </p:nvSpPr>
        <p:spPr>
          <a:xfrm>
            <a:off x="385989" y="2865905"/>
            <a:ext cx="470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117  Dexa-BEAM:56  BEAM-HSCT:61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BB2D11-3340-0D45-B6F3-5B1D6D25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2865905"/>
            <a:ext cx="6455229" cy="31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DD52DC96-2A04-EA4A-96AE-6D3A51A3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79163"/>
            <a:ext cx="11658599" cy="2376951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402506-880B-6F41-A5BE-AA6ABDF3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213712"/>
            <a:ext cx="4114800" cy="365125"/>
          </a:xfrm>
        </p:spPr>
        <p:txBody>
          <a:bodyPr/>
          <a:lstStyle/>
          <a:p>
            <a:r>
              <a:rPr lang="es-PE"/>
              <a:t>Schmitz et al, Lancet 2002; 359: 2065–71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E9208E-0772-4546-801A-A8D2A404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445028"/>
            <a:ext cx="4703536" cy="2057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6729A6-1B0C-E54A-BA3B-6826918202C9}"/>
              </a:ext>
            </a:extLst>
          </p:cNvPr>
          <p:cNvSpPr txBox="1"/>
          <p:nvPr/>
        </p:nvSpPr>
        <p:spPr>
          <a:xfrm>
            <a:off x="385989" y="2865905"/>
            <a:ext cx="470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117  Dexa-BEAM:56  BEAM-HSCT:61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BB2D11-3340-0D45-B6F3-5B1D6D25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2865905"/>
            <a:ext cx="6455229" cy="313801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73BC72A-BBB4-4542-9115-C1950AFB4DB3}"/>
              </a:ext>
            </a:extLst>
          </p:cNvPr>
          <p:cNvSpPr/>
          <p:nvPr/>
        </p:nvSpPr>
        <p:spPr>
          <a:xfrm rot="5400000">
            <a:off x="7774218" y="932812"/>
            <a:ext cx="1803195" cy="6400604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7098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DD52DC96-2A04-EA4A-96AE-6D3A51A3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79163"/>
            <a:ext cx="11658599" cy="2376951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402506-880B-6F41-A5BE-AA6ABDF3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213712"/>
            <a:ext cx="4114800" cy="365125"/>
          </a:xfrm>
        </p:spPr>
        <p:txBody>
          <a:bodyPr/>
          <a:lstStyle/>
          <a:p>
            <a:r>
              <a:rPr lang="es-PE"/>
              <a:t>Schmitz et al, Lancet 2002; 359: 2065–71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E9208E-0772-4546-801A-A8D2A404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445028"/>
            <a:ext cx="4703536" cy="2057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6729A6-1B0C-E54A-BA3B-6826918202C9}"/>
              </a:ext>
            </a:extLst>
          </p:cNvPr>
          <p:cNvSpPr txBox="1"/>
          <p:nvPr/>
        </p:nvSpPr>
        <p:spPr>
          <a:xfrm>
            <a:off x="385989" y="2865905"/>
            <a:ext cx="470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117  Dexa-BEAM:56  BEAM-HSCT:61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BB2D11-3340-0D45-B6F3-5B1D6D25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2865905"/>
            <a:ext cx="6455229" cy="313801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73BC72A-BBB4-4542-9115-C1950AFB4DB3}"/>
              </a:ext>
            </a:extLst>
          </p:cNvPr>
          <p:cNvSpPr/>
          <p:nvPr/>
        </p:nvSpPr>
        <p:spPr>
          <a:xfrm rot="5400000">
            <a:off x="7774218" y="932812"/>
            <a:ext cx="1803195" cy="6400604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1B43EE1-A1BB-EE4F-A1E7-944D4DDEB333}"/>
              </a:ext>
            </a:extLst>
          </p:cNvPr>
          <p:cNvSpPr/>
          <p:nvPr/>
        </p:nvSpPr>
        <p:spPr>
          <a:xfrm rot="5400000">
            <a:off x="8353259" y="1506970"/>
            <a:ext cx="645113" cy="6400606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DD52DC96-2A04-EA4A-96AE-6D3A51A3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79163"/>
            <a:ext cx="11658599" cy="2376951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402506-880B-6F41-A5BE-AA6ABDF3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213712"/>
            <a:ext cx="4114800" cy="365125"/>
          </a:xfrm>
        </p:spPr>
        <p:txBody>
          <a:bodyPr/>
          <a:lstStyle/>
          <a:p>
            <a:r>
              <a:rPr lang="es-PE"/>
              <a:t>Schmitz et al, Lancet 2002; 359: 2065–71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E9208E-0772-4546-801A-A8D2A404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445028"/>
            <a:ext cx="4703536" cy="2057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6729A6-1B0C-E54A-BA3B-6826918202C9}"/>
              </a:ext>
            </a:extLst>
          </p:cNvPr>
          <p:cNvSpPr txBox="1"/>
          <p:nvPr/>
        </p:nvSpPr>
        <p:spPr>
          <a:xfrm>
            <a:off x="385989" y="2865905"/>
            <a:ext cx="470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/>
              <a:t>N: 117  Dexa-BEAM:56  BEAM-HSCT:61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BB2D11-3340-0D45-B6F3-5B1D6D25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2904720"/>
            <a:ext cx="6455229" cy="3138016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C1B43EE1-A1BB-EE4F-A1E7-944D4DDEB333}"/>
              </a:ext>
            </a:extLst>
          </p:cNvPr>
          <p:cNvSpPr/>
          <p:nvPr/>
        </p:nvSpPr>
        <p:spPr>
          <a:xfrm rot="5400000">
            <a:off x="8353260" y="2149908"/>
            <a:ext cx="645113" cy="6400606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860212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10462</TotalTime>
  <Words>1741</Words>
  <Application>Microsoft Macintosh PowerPoint</Application>
  <PresentationFormat>Panorámica</PresentationFormat>
  <Paragraphs>474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</vt:lpstr>
      <vt:lpstr>Open Sans</vt:lpstr>
      <vt:lpstr>Tema de Office</vt:lpstr>
      <vt:lpstr>Manejo del Linfoma Hodgkin Recurrente/ Refractario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ICE/aICE - GVD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ponencia</dc:title>
  <dc:creator>KIM</dc:creator>
  <cp:lastModifiedBy>Alana von Glasenapp</cp:lastModifiedBy>
  <cp:revision>27</cp:revision>
  <dcterms:created xsi:type="dcterms:W3CDTF">2022-02-12T19:38:16Z</dcterms:created>
  <dcterms:modified xsi:type="dcterms:W3CDTF">2023-08-25T11:56:05Z</dcterms:modified>
</cp:coreProperties>
</file>